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36"/>
  </p:notesMasterIdLst>
  <p:handoutMasterIdLst>
    <p:handoutMasterId r:id="rId37"/>
  </p:handoutMasterIdLst>
  <p:sldIdLst>
    <p:sldId id="258" r:id="rId2"/>
    <p:sldId id="260" r:id="rId3"/>
    <p:sldId id="262" r:id="rId4"/>
    <p:sldId id="279" r:id="rId5"/>
    <p:sldId id="263" r:id="rId6"/>
    <p:sldId id="265" r:id="rId7"/>
    <p:sldId id="270" r:id="rId8"/>
    <p:sldId id="266" r:id="rId9"/>
    <p:sldId id="268" r:id="rId10"/>
    <p:sldId id="269" r:id="rId11"/>
    <p:sldId id="288" r:id="rId12"/>
    <p:sldId id="289" r:id="rId13"/>
    <p:sldId id="290" r:id="rId14"/>
    <p:sldId id="291" r:id="rId15"/>
    <p:sldId id="282" r:id="rId16"/>
    <p:sldId id="281" r:id="rId17"/>
    <p:sldId id="271" r:id="rId18"/>
    <p:sldId id="292" r:id="rId19"/>
    <p:sldId id="293" r:id="rId20"/>
    <p:sldId id="294" r:id="rId21"/>
    <p:sldId id="298" r:id="rId22"/>
    <p:sldId id="296" r:id="rId23"/>
    <p:sldId id="295" r:id="rId24"/>
    <p:sldId id="297" r:id="rId25"/>
    <p:sldId id="299" r:id="rId26"/>
    <p:sldId id="283" r:id="rId27"/>
    <p:sldId id="273" r:id="rId28"/>
    <p:sldId id="278" r:id="rId29"/>
    <p:sldId id="285" r:id="rId30"/>
    <p:sldId id="284" r:id="rId31"/>
    <p:sldId id="286" r:id="rId32"/>
    <p:sldId id="275" r:id="rId33"/>
    <p:sldId id="277" r:id="rId34"/>
    <p:sldId id="287"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97" d="100"/>
          <a:sy n="97" d="100"/>
        </p:scale>
        <p:origin x="144" y="86"/>
      </p:cViewPr>
      <p:guideLst/>
    </p:cSldViewPr>
  </p:slideViewPr>
  <p:notesTextViewPr>
    <p:cViewPr>
      <p:scale>
        <a:sx n="1" d="1"/>
        <a:sy n="1" d="1"/>
      </p:scale>
      <p:origin x="0" y="0"/>
    </p:cViewPr>
  </p:notesTextViewPr>
  <p:notesViewPr>
    <p:cSldViewPr snapToGrid="0">
      <p:cViewPr varScale="1">
        <p:scale>
          <a:sx n="57" d="100"/>
          <a:sy n="57" d="100"/>
        </p:scale>
        <p:origin x="2832" y="7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handoutMaster" Target="handoutMasters/handout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9199655-05E8-4463-9482-2D23FD405AF3}" type="datetimeFigureOut">
              <a:rPr lang="en-IN" smtClean="0"/>
              <a:t>19-03-2025</a:t>
            </a:fld>
            <a:endParaRPr lang="en-IN"/>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7C9CC48-2212-46F0-B96C-6F8104E82434}" type="slidenum">
              <a:rPr lang="en-IN" smtClean="0"/>
              <a:t>‹#›</a:t>
            </a:fld>
            <a:endParaRPr lang="en-IN"/>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6858000" cy="3851868"/>
          </a:xfrm>
          <a:prstGeom prst="rect">
            <a:avLst/>
          </a:prstGeom>
        </p:spPr>
      </p:pic>
    </p:spTree>
    <p:extLst>
      <p:ext uri="{BB962C8B-B14F-4D97-AF65-F5344CB8AC3E}">
        <p14:creationId xmlns:p14="http://schemas.microsoft.com/office/powerpoint/2010/main" val="127145822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2DE0E28-087F-4BBF-B8BC-055CB0BBD464}" type="datetimeFigureOut">
              <a:rPr lang="en-IN" smtClean="0"/>
              <a:t>19-03-2025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5E3DF0-35B4-40E5-AC91-1A2000F81275}" type="slidenum">
              <a:rPr lang="en-IN" smtClean="0"/>
              <a:t>‹#›</a:t>
            </a:fld>
            <a:endParaRPr lang="en-IN"/>
          </a:p>
        </p:txBody>
      </p:sp>
    </p:spTree>
    <p:extLst>
      <p:ext uri="{BB962C8B-B14F-4D97-AF65-F5344CB8AC3E}">
        <p14:creationId xmlns:p14="http://schemas.microsoft.com/office/powerpoint/2010/main" val="2605513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65E3DF0-35B4-40E5-AC91-1A2000F81275}" type="slidenum">
              <a:rPr lang="en-IN" smtClean="0"/>
              <a:t>1</a:t>
            </a:fld>
            <a:endParaRPr lang="en-IN"/>
          </a:p>
        </p:txBody>
      </p:sp>
    </p:spTree>
    <p:extLst>
      <p:ext uri="{BB962C8B-B14F-4D97-AF65-F5344CB8AC3E}">
        <p14:creationId xmlns:p14="http://schemas.microsoft.com/office/powerpoint/2010/main" val="16973837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15E58F0A-825B-43EC-9CD7-118F126DA1B6}" type="datetime1">
              <a:rPr lang="en-IN" smtClean="0"/>
              <a:t>19-03-2025</a:t>
            </a:fld>
            <a:endParaRPr lang="en-IN"/>
          </a:p>
        </p:txBody>
      </p:sp>
      <p:sp>
        <p:nvSpPr>
          <p:cNvPr id="5" name="Footer Placeholder 4"/>
          <p:cNvSpPr>
            <a:spLocks noGrp="1"/>
          </p:cNvSpPr>
          <p:nvPr>
            <p:ph type="ftr" sz="quarter" idx="11"/>
          </p:nvPr>
        </p:nvSpPr>
        <p:spPr/>
        <p:txBody>
          <a:bodyPr/>
          <a:lstStyle/>
          <a:p>
            <a:r>
              <a:rPr lang="en-US"/>
              <a:t>Review No.         Batch No.           Department of CSE</a:t>
            </a:r>
            <a:endParaRPr lang="en-IN"/>
          </a:p>
        </p:txBody>
      </p:sp>
      <p:sp>
        <p:nvSpPr>
          <p:cNvPr id="6" name="Slide Number Placeholder 5"/>
          <p:cNvSpPr>
            <a:spLocks noGrp="1"/>
          </p:cNvSpPr>
          <p:nvPr>
            <p:ph type="sldNum" sz="quarter" idx="12"/>
          </p:nvPr>
        </p:nvSpPr>
        <p:spPr/>
        <p:txBody>
          <a:bodyPr/>
          <a:lstStyle/>
          <a:p>
            <a:fld id="{65DCBD69-296B-4D7C-AF62-9B588FC78772}" type="slidenum">
              <a:rPr lang="en-IN" smtClean="0"/>
              <a:t>‹#›</a:t>
            </a:fld>
            <a:endParaRPr lang="en-IN"/>
          </a:p>
        </p:txBody>
      </p:sp>
    </p:spTree>
    <p:extLst>
      <p:ext uri="{BB962C8B-B14F-4D97-AF65-F5344CB8AC3E}">
        <p14:creationId xmlns:p14="http://schemas.microsoft.com/office/powerpoint/2010/main" val="42316521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A9F6D04C-3771-42DE-9B65-7B6404FB4859}" type="datetime1">
              <a:rPr lang="en-IN" smtClean="0"/>
              <a:t>19-03-2025</a:t>
            </a:fld>
            <a:endParaRPr lang="en-IN"/>
          </a:p>
        </p:txBody>
      </p:sp>
      <p:sp>
        <p:nvSpPr>
          <p:cNvPr id="5" name="Footer Placeholder 4"/>
          <p:cNvSpPr>
            <a:spLocks noGrp="1"/>
          </p:cNvSpPr>
          <p:nvPr>
            <p:ph type="ftr" sz="quarter" idx="11"/>
          </p:nvPr>
        </p:nvSpPr>
        <p:spPr/>
        <p:txBody>
          <a:bodyPr/>
          <a:lstStyle/>
          <a:p>
            <a:r>
              <a:rPr lang="en-US"/>
              <a:t>Review No.         Batch No.           Department of CSE</a:t>
            </a:r>
            <a:endParaRPr lang="en-IN"/>
          </a:p>
        </p:txBody>
      </p:sp>
      <p:sp>
        <p:nvSpPr>
          <p:cNvPr id="6" name="Slide Number Placeholder 5"/>
          <p:cNvSpPr>
            <a:spLocks noGrp="1"/>
          </p:cNvSpPr>
          <p:nvPr>
            <p:ph type="sldNum" sz="quarter" idx="12"/>
          </p:nvPr>
        </p:nvSpPr>
        <p:spPr/>
        <p:txBody>
          <a:bodyPr/>
          <a:lstStyle/>
          <a:p>
            <a:fld id="{65DCBD69-296B-4D7C-AF62-9B588FC78772}" type="slidenum">
              <a:rPr lang="en-IN" smtClean="0"/>
              <a:t>‹#›</a:t>
            </a:fld>
            <a:endParaRPr lang="en-IN"/>
          </a:p>
        </p:txBody>
      </p:sp>
    </p:spTree>
    <p:extLst>
      <p:ext uri="{BB962C8B-B14F-4D97-AF65-F5344CB8AC3E}">
        <p14:creationId xmlns:p14="http://schemas.microsoft.com/office/powerpoint/2010/main" val="33943571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96B51216-7DD8-4439-BE7B-781B8BCB2E48}" type="datetime1">
              <a:rPr lang="en-IN" smtClean="0"/>
              <a:t>19-03-2025</a:t>
            </a:fld>
            <a:endParaRPr lang="en-IN"/>
          </a:p>
        </p:txBody>
      </p:sp>
      <p:sp>
        <p:nvSpPr>
          <p:cNvPr id="5" name="Footer Placeholder 4"/>
          <p:cNvSpPr>
            <a:spLocks noGrp="1"/>
          </p:cNvSpPr>
          <p:nvPr>
            <p:ph type="ftr" sz="quarter" idx="11"/>
          </p:nvPr>
        </p:nvSpPr>
        <p:spPr/>
        <p:txBody>
          <a:bodyPr/>
          <a:lstStyle/>
          <a:p>
            <a:r>
              <a:rPr lang="en-US"/>
              <a:t>Review No.         Batch No.           Department of CSE</a:t>
            </a:r>
            <a:endParaRPr lang="en-IN"/>
          </a:p>
        </p:txBody>
      </p:sp>
      <p:sp>
        <p:nvSpPr>
          <p:cNvPr id="6" name="Slide Number Placeholder 5"/>
          <p:cNvSpPr>
            <a:spLocks noGrp="1"/>
          </p:cNvSpPr>
          <p:nvPr>
            <p:ph type="sldNum" sz="quarter" idx="12"/>
          </p:nvPr>
        </p:nvSpPr>
        <p:spPr/>
        <p:txBody>
          <a:bodyPr/>
          <a:lstStyle/>
          <a:p>
            <a:fld id="{65DCBD69-296B-4D7C-AF62-9B588FC78772}" type="slidenum">
              <a:rPr lang="en-IN" smtClean="0"/>
              <a:t>‹#›</a:t>
            </a:fld>
            <a:endParaRPr lang="en-IN"/>
          </a:p>
        </p:txBody>
      </p:sp>
    </p:spTree>
    <p:extLst>
      <p:ext uri="{BB962C8B-B14F-4D97-AF65-F5344CB8AC3E}">
        <p14:creationId xmlns:p14="http://schemas.microsoft.com/office/powerpoint/2010/main" val="18392069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endParaRPr lang="en-IN"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624C803B-62AD-4010-AEFB-D9AF802A6496}" type="datetime1">
              <a:rPr lang="en-IN" smtClean="0"/>
              <a:t>19-03-2025</a:t>
            </a:fld>
            <a:endParaRPr lang="en-IN"/>
          </a:p>
        </p:txBody>
      </p:sp>
      <p:sp>
        <p:nvSpPr>
          <p:cNvPr id="5" name="Footer Placeholder 4"/>
          <p:cNvSpPr>
            <a:spLocks noGrp="1"/>
          </p:cNvSpPr>
          <p:nvPr>
            <p:ph type="ftr" sz="quarter" idx="11"/>
          </p:nvPr>
        </p:nvSpPr>
        <p:spPr/>
        <p:txBody>
          <a:bodyPr/>
          <a:lstStyle/>
          <a:p>
            <a:r>
              <a:rPr lang="en-US"/>
              <a:t>Review No.         Batch No.           Department of CSE</a:t>
            </a:r>
            <a:endParaRPr lang="en-IN"/>
          </a:p>
        </p:txBody>
      </p:sp>
      <p:sp>
        <p:nvSpPr>
          <p:cNvPr id="6" name="Slide Number Placeholder 5"/>
          <p:cNvSpPr>
            <a:spLocks noGrp="1"/>
          </p:cNvSpPr>
          <p:nvPr>
            <p:ph type="sldNum" sz="quarter" idx="12"/>
          </p:nvPr>
        </p:nvSpPr>
        <p:spPr/>
        <p:txBody>
          <a:bodyPr/>
          <a:lstStyle/>
          <a:p>
            <a:fld id="{65DCBD69-296B-4D7C-AF62-9B588FC78772}" type="slidenum">
              <a:rPr lang="en-IN" smtClean="0"/>
              <a:t>‹#›</a:t>
            </a:fld>
            <a:endParaRPr lang="en-IN"/>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7802064" cy="4382112"/>
          </a:xfrm>
          <a:prstGeom prst="rect">
            <a:avLst/>
          </a:prstGeom>
        </p:spPr>
      </p:pic>
    </p:spTree>
    <p:extLst>
      <p:ext uri="{BB962C8B-B14F-4D97-AF65-F5344CB8AC3E}">
        <p14:creationId xmlns:p14="http://schemas.microsoft.com/office/powerpoint/2010/main" val="22623763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92EF212-5EE0-4AA8-AA52-1AD4716B5520}" type="datetime1">
              <a:rPr lang="en-IN" smtClean="0"/>
              <a:t>19-03-2025</a:t>
            </a:fld>
            <a:endParaRPr lang="en-IN"/>
          </a:p>
        </p:txBody>
      </p:sp>
      <p:sp>
        <p:nvSpPr>
          <p:cNvPr id="5" name="Footer Placeholder 4"/>
          <p:cNvSpPr>
            <a:spLocks noGrp="1"/>
          </p:cNvSpPr>
          <p:nvPr>
            <p:ph type="ftr" sz="quarter" idx="11"/>
          </p:nvPr>
        </p:nvSpPr>
        <p:spPr/>
        <p:txBody>
          <a:bodyPr/>
          <a:lstStyle/>
          <a:p>
            <a:r>
              <a:rPr lang="en-US"/>
              <a:t>Review No.         Batch No.           Department of CSE</a:t>
            </a:r>
            <a:endParaRPr lang="en-IN"/>
          </a:p>
        </p:txBody>
      </p:sp>
      <p:sp>
        <p:nvSpPr>
          <p:cNvPr id="6" name="Slide Number Placeholder 5"/>
          <p:cNvSpPr>
            <a:spLocks noGrp="1"/>
          </p:cNvSpPr>
          <p:nvPr>
            <p:ph type="sldNum" sz="quarter" idx="12"/>
          </p:nvPr>
        </p:nvSpPr>
        <p:spPr/>
        <p:txBody>
          <a:bodyPr/>
          <a:lstStyle/>
          <a:p>
            <a:fld id="{65DCBD69-296B-4D7C-AF62-9B588FC78772}" type="slidenum">
              <a:rPr lang="en-IN" smtClean="0"/>
              <a:t>‹#›</a:t>
            </a:fld>
            <a:endParaRPr lang="en-IN"/>
          </a:p>
        </p:txBody>
      </p:sp>
    </p:spTree>
    <p:extLst>
      <p:ext uri="{BB962C8B-B14F-4D97-AF65-F5344CB8AC3E}">
        <p14:creationId xmlns:p14="http://schemas.microsoft.com/office/powerpoint/2010/main" val="21327912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fld id="{0D477AD5-9516-4803-9B8F-64EFE6B04E97}" type="datetime1">
              <a:rPr lang="en-IN" smtClean="0"/>
              <a:t>19-03-2025</a:t>
            </a:fld>
            <a:endParaRPr lang="en-IN"/>
          </a:p>
        </p:txBody>
      </p:sp>
      <p:sp>
        <p:nvSpPr>
          <p:cNvPr id="6" name="Footer Placeholder 5"/>
          <p:cNvSpPr>
            <a:spLocks noGrp="1"/>
          </p:cNvSpPr>
          <p:nvPr>
            <p:ph type="ftr" sz="quarter" idx="11"/>
          </p:nvPr>
        </p:nvSpPr>
        <p:spPr/>
        <p:txBody>
          <a:bodyPr/>
          <a:lstStyle/>
          <a:p>
            <a:r>
              <a:rPr lang="en-US"/>
              <a:t>Review No.         Batch No.           Department of CSE</a:t>
            </a:r>
            <a:endParaRPr lang="en-IN"/>
          </a:p>
        </p:txBody>
      </p:sp>
      <p:sp>
        <p:nvSpPr>
          <p:cNvPr id="7" name="Slide Number Placeholder 6"/>
          <p:cNvSpPr>
            <a:spLocks noGrp="1"/>
          </p:cNvSpPr>
          <p:nvPr>
            <p:ph type="sldNum" sz="quarter" idx="12"/>
          </p:nvPr>
        </p:nvSpPr>
        <p:spPr/>
        <p:txBody>
          <a:bodyPr/>
          <a:lstStyle/>
          <a:p>
            <a:fld id="{65DCBD69-296B-4D7C-AF62-9B588FC78772}" type="slidenum">
              <a:rPr lang="en-IN" smtClean="0"/>
              <a:t>‹#›</a:t>
            </a:fld>
            <a:endParaRPr lang="en-IN"/>
          </a:p>
        </p:txBody>
      </p:sp>
    </p:spTree>
    <p:extLst>
      <p:ext uri="{BB962C8B-B14F-4D97-AF65-F5344CB8AC3E}">
        <p14:creationId xmlns:p14="http://schemas.microsoft.com/office/powerpoint/2010/main" val="24027585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fld id="{2FEC19F5-3ACF-4602-91F2-584ADA347226}" type="datetime1">
              <a:rPr lang="en-IN" smtClean="0"/>
              <a:t>19-03-2025</a:t>
            </a:fld>
            <a:endParaRPr lang="en-IN"/>
          </a:p>
        </p:txBody>
      </p:sp>
      <p:sp>
        <p:nvSpPr>
          <p:cNvPr id="8" name="Footer Placeholder 7"/>
          <p:cNvSpPr>
            <a:spLocks noGrp="1"/>
          </p:cNvSpPr>
          <p:nvPr>
            <p:ph type="ftr" sz="quarter" idx="11"/>
          </p:nvPr>
        </p:nvSpPr>
        <p:spPr/>
        <p:txBody>
          <a:bodyPr/>
          <a:lstStyle/>
          <a:p>
            <a:r>
              <a:rPr lang="en-US"/>
              <a:t>Review No.         Batch No.           Department of CSE</a:t>
            </a:r>
            <a:endParaRPr lang="en-IN"/>
          </a:p>
        </p:txBody>
      </p:sp>
      <p:sp>
        <p:nvSpPr>
          <p:cNvPr id="9" name="Slide Number Placeholder 8"/>
          <p:cNvSpPr>
            <a:spLocks noGrp="1"/>
          </p:cNvSpPr>
          <p:nvPr>
            <p:ph type="sldNum" sz="quarter" idx="12"/>
          </p:nvPr>
        </p:nvSpPr>
        <p:spPr/>
        <p:txBody>
          <a:bodyPr/>
          <a:lstStyle/>
          <a:p>
            <a:fld id="{65DCBD69-296B-4D7C-AF62-9B588FC78772}" type="slidenum">
              <a:rPr lang="en-IN" smtClean="0"/>
              <a:t>‹#›</a:t>
            </a:fld>
            <a:endParaRPr lang="en-IN"/>
          </a:p>
        </p:txBody>
      </p:sp>
    </p:spTree>
    <p:extLst>
      <p:ext uri="{BB962C8B-B14F-4D97-AF65-F5344CB8AC3E}">
        <p14:creationId xmlns:p14="http://schemas.microsoft.com/office/powerpoint/2010/main" val="38592795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6F932DEC-E61F-415A-BB11-622ACF22FA82}" type="datetime1">
              <a:rPr lang="en-IN" smtClean="0"/>
              <a:t>19-03-2025</a:t>
            </a:fld>
            <a:endParaRPr lang="en-IN"/>
          </a:p>
        </p:txBody>
      </p:sp>
      <p:sp>
        <p:nvSpPr>
          <p:cNvPr id="4" name="Footer Placeholder 3"/>
          <p:cNvSpPr>
            <a:spLocks noGrp="1"/>
          </p:cNvSpPr>
          <p:nvPr>
            <p:ph type="ftr" sz="quarter" idx="11"/>
          </p:nvPr>
        </p:nvSpPr>
        <p:spPr/>
        <p:txBody>
          <a:bodyPr/>
          <a:lstStyle/>
          <a:p>
            <a:r>
              <a:rPr lang="en-US"/>
              <a:t>Review No.         Batch No.           Department of CSE</a:t>
            </a:r>
            <a:endParaRPr lang="en-IN"/>
          </a:p>
        </p:txBody>
      </p:sp>
      <p:sp>
        <p:nvSpPr>
          <p:cNvPr id="5" name="Slide Number Placeholder 4"/>
          <p:cNvSpPr>
            <a:spLocks noGrp="1"/>
          </p:cNvSpPr>
          <p:nvPr>
            <p:ph type="sldNum" sz="quarter" idx="12"/>
          </p:nvPr>
        </p:nvSpPr>
        <p:spPr/>
        <p:txBody>
          <a:bodyPr/>
          <a:lstStyle/>
          <a:p>
            <a:fld id="{65DCBD69-296B-4D7C-AF62-9B588FC78772}" type="slidenum">
              <a:rPr lang="en-IN" smtClean="0"/>
              <a:t>‹#›</a:t>
            </a:fld>
            <a:endParaRPr lang="en-IN"/>
          </a:p>
        </p:txBody>
      </p:sp>
    </p:spTree>
    <p:extLst>
      <p:ext uri="{BB962C8B-B14F-4D97-AF65-F5344CB8AC3E}">
        <p14:creationId xmlns:p14="http://schemas.microsoft.com/office/powerpoint/2010/main" val="28264153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396EEC6-0141-45B7-8835-252B848F88BA}" type="datetime1">
              <a:rPr lang="en-IN" smtClean="0"/>
              <a:t>19-03-2025</a:t>
            </a:fld>
            <a:endParaRPr lang="en-IN"/>
          </a:p>
        </p:txBody>
      </p:sp>
      <p:sp>
        <p:nvSpPr>
          <p:cNvPr id="3" name="Footer Placeholder 2"/>
          <p:cNvSpPr>
            <a:spLocks noGrp="1"/>
          </p:cNvSpPr>
          <p:nvPr>
            <p:ph type="ftr" sz="quarter" idx="11"/>
          </p:nvPr>
        </p:nvSpPr>
        <p:spPr/>
        <p:txBody>
          <a:bodyPr/>
          <a:lstStyle/>
          <a:p>
            <a:r>
              <a:rPr lang="en-US"/>
              <a:t>Review No.         Batch No.           Department of CSE</a:t>
            </a:r>
            <a:endParaRPr lang="en-IN"/>
          </a:p>
        </p:txBody>
      </p:sp>
      <p:sp>
        <p:nvSpPr>
          <p:cNvPr id="4" name="Slide Number Placeholder 3"/>
          <p:cNvSpPr>
            <a:spLocks noGrp="1"/>
          </p:cNvSpPr>
          <p:nvPr>
            <p:ph type="sldNum" sz="quarter" idx="12"/>
          </p:nvPr>
        </p:nvSpPr>
        <p:spPr/>
        <p:txBody>
          <a:bodyPr/>
          <a:lstStyle/>
          <a:p>
            <a:fld id="{65DCBD69-296B-4D7C-AF62-9B588FC78772}" type="slidenum">
              <a:rPr lang="en-IN" smtClean="0"/>
              <a:t>‹#›</a:t>
            </a:fld>
            <a:endParaRPr lang="en-IN"/>
          </a:p>
        </p:txBody>
      </p:sp>
    </p:spTree>
    <p:extLst>
      <p:ext uri="{BB962C8B-B14F-4D97-AF65-F5344CB8AC3E}">
        <p14:creationId xmlns:p14="http://schemas.microsoft.com/office/powerpoint/2010/main" val="4596290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C53116E-6FF0-4C6D-8DFD-00263320DEBD}" type="datetime1">
              <a:rPr lang="en-IN" smtClean="0"/>
              <a:t>19-03-2025</a:t>
            </a:fld>
            <a:endParaRPr lang="en-IN"/>
          </a:p>
        </p:txBody>
      </p:sp>
      <p:sp>
        <p:nvSpPr>
          <p:cNvPr id="6" name="Footer Placeholder 5"/>
          <p:cNvSpPr>
            <a:spLocks noGrp="1"/>
          </p:cNvSpPr>
          <p:nvPr>
            <p:ph type="ftr" sz="quarter" idx="11"/>
          </p:nvPr>
        </p:nvSpPr>
        <p:spPr/>
        <p:txBody>
          <a:bodyPr/>
          <a:lstStyle/>
          <a:p>
            <a:r>
              <a:rPr lang="en-US"/>
              <a:t>Review No.         Batch No.           Department of CSE</a:t>
            </a:r>
            <a:endParaRPr lang="en-IN"/>
          </a:p>
        </p:txBody>
      </p:sp>
      <p:sp>
        <p:nvSpPr>
          <p:cNvPr id="7" name="Slide Number Placeholder 6"/>
          <p:cNvSpPr>
            <a:spLocks noGrp="1"/>
          </p:cNvSpPr>
          <p:nvPr>
            <p:ph type="sldNum" sz="quarter" idx="12"/>
          </p:nvPr>
        </p:nvSpPr>
        <p:spPr/>
        <p:txBody>
          <a:bodyPr/>
          <a:lstStyle/>
          <a:p>
            <a:fld id="{65DCBD69-296B-4D7C-AF62-9B588FC78772}" type="slidenum">
              <a:rPr lang="en-IN" smtClean="0"/>
              <a:t>‹#›</a:t>
            </a:fld>
            <a:endParaRPr lang="en-IN"/>
          </a:p>
        </p:txBody>
      </p:sp>
    </p:spTree>
    <p:extLst>
      <p:ext uri="{BB962C8B-B14F-4D97-AF65-F5344CB8AC3E}">
        <p14:creationId xmlns:p14="http://schemas.microsoft.com/office/powerpoint/2010/main" val="6813205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FB6E4B8-84AF-4AF2-B62C-BFAB3810F0B1}" type="datetime1">
              <a:rPr lang="en-IN" smtClean="0"/>
              <a:t>19-03-2025</a:t>
            </a:fld>
            <a:endParaRPr lang="en-IN"/>
          </a:p>
        </p:txBody>
      </p:sp>
      <p:sp>
        <p:nvSpPr>
          <p:cNvPr id="6" name="Footer Placeholder 5"/>
          <p:cNvSpPr>
            <a:spLocks noGrp="1"/>
          </p:cNvSpPr>
          <p:nvPr>
            <p:ph type="ftr" sz="quarter" idx="11"/>
          </p:nvPr>
        </p:nvSpPr>
        <p:spPr/>
        <p:txBody>
          <a:bodyPr/>
          <a:lstStyle/>
          <a:p>
            <a:r>
              <a:rPr lang="en-US"/>
              <a:t>Review No.         Batch No.           Department of CSE</a:t>
            </a:r>
            <a:endParaRPr lang="en-IN"/>
          </a:p>
        </p:txBody>
      </p:sp>
      <p:sp>
        <p:nvSpPr>
          <p:cNvPr id="7" name="Slide Number Placeholder 6"/>
          <p:cNvSpPr>
            <a:spLocks noGrp="1"/>
          </p:cNvSpPr>
          <p:nvPr>
            <p:ph type="sldNum" sz="quarter" idx="12"/>
          </p:nvPr>
        </p:nvSpPr>
        <p:spPr/>
        <p:txBody>
          <a:bodyPr/>
          <a:lstStyle/>
          <a:p>
            <a:fld id="{65DCBD69-296B-4D7C-AF62-9B588FC78772}" type="slidenum">
              <a:rPr lang="en-IN" smtClean="0"/>
              <a:t>‹#›</a:t>
            </a:fld>
            <a:endParaRPr lang="en-IN"/>
          </a:p>
        </p:txBody>
      </p:sp>
    </p:spTree>
    <p:extLst>
      <p:ext uri="{BB962C8B-B14F-4D97-AF65-F5344CB8AC3E}">
        <p14:creationId xmlns:p14="http://schemas.microsoft.com/office/powerpoint/2010/main" val="36022788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E797CF1-9FF6-48D4-89E7-B1B5528DDDD6}" type="datetime1">
              <a:rPr lang="en-IN" smtClean="0"/>
              <a:t>19-03-2025</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Review No.         Batch No.           Department of CSE</a:t>
            </a:r>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5DCBD69-296B-4D7C-AF62-9B588FC78772}" type="slidenum">
              <a:rPr lang="en-IN" smtClean="0"/>
              <a:t>‹#›</a:t>
            </a:fld>
            <a:endParaRPr lang="en-IN"/>
          </a:p>
        </p:txBody>
      </p:sp>
    </p:spTree>
    <p:extLst>
      <p:ext uri="{BB962C8B-B14F-4D97-AF65-F5344CB8AC3E}">
        <p14:creationId xmlns:p14="http://schemas.microsoft.com/office/powerpoint/2010/main" val="410651718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7"/>
          <p:cNvSpPr txBox="1">
            <a:spLocks/>
          </p:cNvSpPr>
          <p:nvPr/>
        </p:nvSpPr>
        <p:spPr>
          <a:xfrm>
            <a:off x="1754154" y="705471"/>
            <a:ext cx="8915400" cy="375925"/>
          </a:xfrm>
          <a:prstGeom prst="roundRect">
            <a:avLst>
              <a:gd name="adj" fmla="val 16667"/>
            </a:avLst>
          </a:prstGeom>
          <a:ln w="25400" cap="flat" cmpd="sng" algn="ctr">
            <a:solidFill>
              <a:schemeClr val="bg1"/>
            </a:solidFill>
            <a:prstDash val="solid"/>
          </a:ln>
        </p:spPr>
        <p:style>
          <a:lnRef idx="2">
            <a:schemeClr val="accent1"/>
          </a:lnRef>
          <a:fillRef idx="1">
            <a:schemeClr val="lt1"/>
          </a:fillRef>
          <a:effectRef idx="0">
            <a:schemeClr val="accent1"/>
          </a:effectRef>
          <a:fontRef idx="minor">
            <a:schemeClr val="dk1"/>
          </a:fontRef>
        </p:style>
        <p:txBody>
          <a:bodyPr>
            <a:noAutofit/>
          </a:bodyPr>
          <a:lstStyle/>
          <a:p>
            <a:pPr lvl="0" algn="ctr">
              <a:spcBef>
                <a:spcPct val="20000"/>
              </a:spcBef>
              <a:defRPr/>
            </a:pPr>
            <a:r>
              <a:rPr lang="en-US" b="1" dirty="0">
                <a:latin typeface="Times New Roman" panose="02020603050405020304" pitchFamily="18" charset="0"/>
                <a:cs typeface="Times New Roman" pitchFamily="18" charset="0"/>
              </a:rPr>
              <a:t>Department of Computer Science and Engineering</a:t>
            </a:r>
          </a:p>
          <a:p>
            <a:pPr lvl="0" algn="ctr">
              <a:spcBef>
                <a:spcPct val="20000"/>
              </a:spcBef>
              <a:defRPr/>
            </a:pPr>
            <a:r>
              <a:rPr lang="en-US" sz="2400" dirty="0">
                <a:latin typeface="Times New Roman" panose="02020603050405020304" pitchFamily="18" charset="0"/>
                <a:cs typeface="Times New Roman" panose="02020603050405020304" pitchFamily="18" charset="0"/>
              </a:rPr>
              <a:t>CNN-Driven Detection of Abnormalities in PCG Signals using Gammatonegram Analysis</a:t>
            </a:r>
            <a:endParaRPr lang="en-US" sz="24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itchFamily="18" charset="0"/>
            </a:endParaRPr>
          </a:p>
        </p:txBody>
      </p:sp>
      <p:sp>
        <p:nvSpPr>
          <p:cNvPr id="16" name="Subtitle 2"/>
          <p:cNvSpPr>
            <a:spLocks noGrp="1"/>
          </p:cNvSpPr>
          <p:nvPr>
            <p:ph type="subTitle" idx="1"/>
          </p:nvPr>
        </p:nvSpPr>
        <p:spPr>
          <a:xfrm>
            <a:off x="1881449" y="1968030"/>
            <a:ext cx="9207891" cy="1603428"/>
          </a:xfrm>
        </p:spPr>
        <p:txBody>
          <a:bodyPr>
            <a:normAutofit lnSpcReduction="10000"/>
          </a:bodyPr>
          <a:lstStyle/>
          <a:p>
            <a:pPr eaLnBrk="1" hangingPunct="1"/>
            <a:r>
              <a:rPr lang="en-US" altLang="en-US" sz="1600" dirty="0">
                <a:solidFill>
                  <a:schemeClr val="tx1"/>
                </a:solidFill>
                <a:latin typeface="Times New Roman" panose="02020603050405020304" pitchFamily="18" charset="0"/>
                <a:cs typeface="Times New Roman" pitchFamily="18" charset="0"/>
              </a:rPr>
              <a:t>PRESENTED BY</a:t>
            </a:r>
          </a:p>
          <a:p>
            <a:pPr algn="l" eaLnBrk="1" hangingPunct="1"/>
            <a:r>
              <a:rPr lang="en-US" altLang="en-US" sz="1600" dirty="0">
                <a:solidFill>
                  <a:schemeClr val="tx1"/>
                </a:solidFill>
                <a:latin typeface="Times New Roman" panose="02020603050405020304" pitchFamily="18" charset="0"/>
                <a:cs typeface="Times New Roman" pitchFamily="18" charset="0"/>
              </a:rPr>
              <a:t>		</a:t>
            </a:r>
            <a:r>
              <a:rPr lang="en-US" altLang="en-US" sz="1600" dirty="0">
                <a:latin typeface="Times New Roman" panose="02020603050405020304" pitchFamily="18" charset="0"/>
                <a:cs typeface="Times New Roman" pitchFamily="18" charset="0"/>
              </a:rPr>
              <a:t>Tata Sumanth</a:t>
            </a:r>
            <a:r>
              <a:rPr lang="en-US" altLang="en-US" sz="1600" dirty="0">
                <a:solidFill>
                  <a:schemeClr val="tx1"/>
                </a:solidFill>
                <a:latin typeface="Times New Roman" panose="02020603050405020304" pitchFamily="18" charset="0"/>
                <a:cs typeface="Times New Roman" pitchFamily="18" charset="0"/>
              </a:rPr>
              <a:t>		   	</a:t>
            </a:r>
            <a:r>
              <a:rPr lang="en-US" altLang="en-US" sz="1600" dirty="0">
                <a:latin typeface="Times New Roman" panose="02020603050405020304" pitchFamily="18" charset="0"/>
                <a:cs typeface="Times New Roman" pitchFamily="18" charset="0"/>
              </a:rPr>
              <a:t>21471A05D2</a:t>
            </a:r>
            <a:endParaRPr lang="en-US" altLang="en-US" sz="1600" dirty="0">
              <a:solidFill>
                <a:schemeClr val="tx1"/>
              </a:solidFill>
              <a:latin typeface="Times New Roman" panose="02020603050405020304" pitchFamily="18" charset="0"/>
              <a:cs typeface="Times New Roman" pitchFamily="18" charset="0"/>
            </a:endParaRPr>
          </a:p>
          <a:p>
            <a:pPr algn="l"/>
            <a:r>
              <a:rPr lang="en-US" altLang="en-US" sz="1600" dirty="0">
                <a:solidFill>
                  <a:schemeClr val="tx1"/>
                </a:solidFill>
                <a:latin typeface="Times New Roman" panose="02020603050405020304" pitchFamily="18" charset="0"/>
                <a:cs typeface="Times New Roman" pitchFamily="18" charset="0"/>
              </a:rPr>
              <a:t>		</a:t>
            </a:r>
            <a:r>
              <a:rPr lang="en-US" altLang="en-US" sz="1600" dirty="0" err="1">
                <a:latin typeface="Times New Roman" panose="02020603050405020304" pitchFamily="18" charset="0"/>
                <a:cs typeface="Times New Roman" pitchFamily="18" charset="0"/>
              </a:rPr>
              <a:t>Katragadda</a:t>
            </a:r>
            <a:r>
              <a:rPr lang="en-US" altLang="en-US" sz="1600" dirty="0">
                <a:latin typeface="Times New Roman" panose="02020603050405020304" pitchFamily="18" charset="0"/>
                <a:cs typeface="Times New Roman" pitchFamily="18" charset="0"/>
              </a:rPr>
              <a:t> </a:t>
            </a:r>
            <a:r>
              <a:rPr lang="en-US" altLang="en-US" sz="1600" dirty="0" err="1">
                <a:latin typeface="Times New Roman" panose="02020603050405020304" pitchFamily="18" charset="0"/>
                <a:cs typeface="Times New Roman" pitchFamily="18" charset="0"/>
              </a:rPr>
              <a:t>Somanth</a:t>
            </a:r>
            <a:r>
              <a:rPr lang="en-US" altLang="en-US" sz="1600" dirty="0">
                <a:latin typeface="Times New Roman" panose="02020603050405020304" pitchFamily="18" charset="0"/>
                <a:cs typeface="Times New Roman" pitchFamily="18" charset="0"/>
              </a:rPr>
              <a:t> </a:t>
            </a:r>
            <a:r>
              <a:rPr lang="en-US" altLang="en-US" sz="1600" dirty="0">
                <a:solidFill>
                  <a:schemeClr val="tx1"/>
                </a:solidFill>
                <a:latin typeface="Times New Roman" panose="02020603050405020304" pitchFamily="18" charset="0"/>
                <a:cs typeface="Times New Roman" pitchFamily="18" charset="0"/>
              </a:rPr>
              <a:t>		   	</a:t>
            </a:r>
            <a:r>
              <a:rPr lang="en-US" altLang="en-US" sz="1600" dirty="0">
                <a:latin typeface="Times New Roman" panose="02020603050405020304" pitchFamily="18" charset="0"/>
                <a:cs typeface="Times New Roman" pitchFamily="18" charset="0"/>
              </a:rPr>
              <a:t>21471A0596</a:t>
            </a:r>
            <a:endParaRPr lang="en-US" altLang="en-US" sz="1600" dirty="0">
              <a:solidFill>
                <a:schemeClr val="tx1"/>
              </a:solidFill>
              <a:latin typeface="Times New Roman" panose="02020603050405020304" pitchFamily="18" charset="0"/>
              <a:cs typeface="Times New Roman" pitchFamily="18" charset="0"/>
            </a:endParaRPr>
          </a:p>
          <a:p>
            <a:pPr algn="l"/>
            <a:r>
              <a:rPr lang="en-US" altLang="en-US" sz="1600" dirty="0">
                <a:solidFill>
                  <a:schemeClr val="tx1"/>
                </a:solidFill>
                <a:latin typeface="Times New Roman" panose="02020603050405020304" pitchFamily="18" charset="0"/>
                <a:cs typeface="Times New Roman" pitchFamily="18" charset="0"/>
              </a:rPr>
              <a:t>		</a:t>
            </a:r>
            <a:r>
              <a:rPr lang="en-US" altLang="en-US" sz="1600" dirty="0">
                <a:latin typeface="Times New Roman" panose="02020603050405020304" pitchFamily="18" charset="0"/>
                <a:cs typeface="Times New Roman" pitchFamily="18" charset="0"/>
              </a:rPr>
              <a:t>L.</a:t>
            </a:r>
            <a:r>
              <a:rPr lang="en-US" altLang="en-US" sz="1600" dirty="0">
                <a:solidFill>
                  <a:schemeClr val="tx1"/>
                </a:solidFill>
                <a:latin typeface="Times New Roman" panose="02020603050405020304" pitchFamily="18" charset="0"/>
                <a:cs typeface="Times New Roman" pitchFamily="18" charset="0"/>
              </a:rPr>
              <a:t>V. P</a:t>
            </a:r>
            <a:r>
              <a:rPr lang="en-US" altLang="en-US" sz="1600" dirty="0">
                <a:latin typeface="Times New Roman" panose="02020603050405020304" pitchFamily="18" charset="0"/>
                <a:cs typeface="Times New Roman" pitchFamily="18" charset="0"/>
              </a:rPr>
              <a:t>avan Kumar</a:t>
            </a:r>
            <a:r>
              <a:rPr lang="en-US" altLang="en-US" sz="1600" dirty="0">
                <a:solidFill>
                  <a:schemeClr val="tx1"/>
                </a:solidFill>
                <a:latin typeface="Times New Roman" panose="02020603050405020304" pitchFamily="18" charset="0"/>
                <a:cs typeface="Times New Roman" pitchFamily="18" charset="0"/>
              </a:rPr>
              <a:t>		   	</a:t>
            </a:r>
            <a:r>
              <a:rPr lang="en-US" altLang="en-US" sz="1600" dirty="0">
                <a:latin typeface="Times New Roman" panose="02020603050405020304" pitchFamily="18" charset="0"/>
                <a:cs typeface="Times New Roman" pitchFamily="18" charset="0"/>
              </a:rPr>
              <a:t>21471A05D7</a:t>
            </a:r>
            <a:endParaRPr lang="en-US" altLang="en-US" sz="1600" dirty="0">
              <a:solidFill>
                <a:schemeClr val="tx1"/>
              </a:solidFill>
              <a:latin typeface="Times New Roman" panose="02020603050405020304" pitchFamily="18" charset="0"/>
              <a:cs typeface="Times New Roman" pitchFamily="18" charset="0"/>
            </a:endParaRPr>
          </a:p>
          <a:p>
            <a:pPr algn="l"/>
            <a:r>
              <a:rPr lang="en-US" altLang="en-US" sz="1600" dirty="0">
                <a:latin typeface="Times New Roman" panose="02020603050405020304" pitchFamily="18" charset="0"/>
                <a:cs typeface="Times New Roman" pitchFamily="18" charset="0"/>
              </a:rPr>
              <a:t>		</a:t>
            </a:r>
            <a:r>
              <a:rPr lang="en-US" altLang="en-US" sz="1600" dirty="0" err="1">
                <a:latin typeface="Times New Roman" panose="02020603050405020304" pitchFamily="18" charset="0"/>
                <a:cs typeface="Times New Roman" pitchFamily="18" charset="0"/>
              </a:rPr>
              <a:t>Linagala</a:t>
            </a:r>
            <a:r>
              <a:rPr lang="en-US" altLang="en-US" sz="1600" dirty="0">
                <a:latin typeface="Times New Roman" panose="02020603050405020304" pitchFamily="18" charset="0"/>
                <a:cs typeface="Times New Roman" pitchFamily="18" charset="0"/>
              </a:rPr>
              <a:t> </a:t>
            </a:r>
            <a:r>
              <a:rPr lang="en-US" altLang="en-US" sz="1600" dirty="0" err="1">
                <a:latin typeface="Times New Roman" panose="02020603050405020304" pitchFamily="18" charset="0"/>
                <a:cs typeface="Times New Roman" pitchFamily="18" charset="0"/>
              </a:rPr>
              <a:t>Brahmaiah</a:t>
            </a:r>
            <a:r>
              <a:rPr lang="en-US" altLang="en-US" sz="1600" dirty="0">
                <a:latin typeface="Times New Roman" panose="02020603050405020304" pitchFamily="18" charset="0"/>
                <a:cs typeface="Times New Roman" pitchFamily="18" charset="0"/>
              </a:rPr>
              <a:t>			21471A05A0</a:t>
            </a:r>
            <a:endParaRPr lang="en-US" altLang="en-US" sz="1600" dirty="0">
              <a:solidFill>
                <a:schemeClr val="tx1"/>
              </a:solidFill>
              <a:latin typeface="Times New Roman" panose="02020603050405020304" pitchFamily="18" charset="0"/>
              <a:cs typeface="Times New Roman" pitchFamily="18" charset="0"/>
            </a:endParaRPr>
          </a:p>
          <a:p>
            <a:pPr algn="l"/>
            <a:endParaRPr lang="en-US" altLang="en-US" sz="1600" dirty="0">
              <a:solidFill>
                <a:schemeClr val="tx1"/>
              </a:solidFill>
              <a:latin typeface="Times New Roman" panose="02020603050405020304" pitchFamily="18" charset="0"/>
              <a:cs typeface="Times New Roman" pitchFamily="18" charset="0"/>
            </a:endParaRPr>
          </a:p>
        </p:txBody>
      </p:sp>
      <p:sp>
        <p:nvSpPr>
          <p:cNvPr id="17" name="Subtitle 2"/>
          <p:cNvSpPr txBox="1">
            <a:spLocks/>
          </p:cNvSpPr>
          <p:nvPr/>
        </p:nvSpPr>
        <p:spPr bwMode="auto">
          <a:xfrm>
            <a:off x="2782854" y="3571458"/>
            <a:ext cx="6858000" cy="2288429"/>
          </a:xfrm>
          <a:prstGeom prst="rect">
            <a:avLst/>
          </a:prstGeom>
          <a:noFill/>
          <a:ln w="9525">
            <a:noFill/>
            <a:miter lim="800000"/>
            <a:headEnd/>
            <a:tailEnd/>
          </a:ln>
        </p:spPr>
        <p:txBody>
          <a:bodyPr/>
          <a:lstStyle/>
          <a:p>
            <a:pPr algn="ctr" eaLnBrk="1" hangingPunct="1">
              <a:spcBef>
                <a:spcPct val="20000"/>
              </a:spcBef>
              <a:buFont typeface="Wingdings" pitchFamily="2" charset="2"/>
              <a:buNone/>
            </a:pPr>
            <a:r>
              <a:rPr lang="en-US" altLang="en-US" dirty="0">
                <a:solidFill>
                  <a:srgbClr val="006600"/>
                </a:solidFill>
                <a:latin typeface="Times New Roman" panose="02020603050405020304" pitchFamily="18" charset="0"/>
                <a:cs typeface="Times New Roman" pitchFamily="18" charset="0"/>
              </a:rPr>
              <a:t>Under the Guidance of,</a:t>
            </a:r>
            <a:endParaRPr lang="en-US" altLang="en-US" b="1" dirty="0">
              <a:solidFill>
                <a:srgbClr val="006600"/>
              </a:solidFill>
              <a:latin typeface="Times New Roman" pitchFamily="18" charset="0"/>
              <a:cs typeface="Times New Roman" pitchFamily="18" charset="0"/>
            </a:endParaRPr>
          </a:p>
          <a:p>
            <a:pPr algn="ctr" eaLnBrk="1" hangingPunct="1">
              <a:spcBef>
                <a:spcPct val="20000"/>
              </a:spcBef>
              <a:buFont typeface="Wingdings" pitchFamily="2" charset="2"/>
              <a:buNone/>
            </a:pPr>
            <a:endParaRPr lang="en-US" altLang="en-US" sz="900" b="1" dirty="0">
              <a:solidFill>
                <a:schemeClr val="bg1"/>
              </a:solidFill>
              <a:latin typeface="Times New Roman" pitchFamily="18" charset="0"/>
              <a:cs typeface="Times New Roman" pitchFamily="18" charset="0"/>
            </a:endParaRPr>
          </a:p>
          <a:p>
            <a:pPr algn="ctr">
              <a:spcBef>
                <a:spcPct val="20000"/>
              </a:spcBef>
            </a:pPr>
            <a:r>
              <a:rPr lang="en-US" sz="1600" b="1" dirty="0">
                <a:latin typeface="Times New Roman" panose="02020603050405020304" pitchFamily="18" charset="0"/>
                <a:cs typeface="Times New Roman" panose="02020603050405020304" pitchFamily="18" charset="0"/>
              </a:rPr>
              <a:t>Dr. Moturi Sireesha</a:t>
            </a:r>
            <a:r>
              <a:rPr lang="en-US" sz="1600" b="1" baseline="-25000" dirty="0">
                <a:latin typeface="Times New Roman" panose="02020603050405020304" pitchFamily="18" charset="0"/>
                <a:cs typeface="Times New Roman" panose="02020603050405020304" pitchFamily="18" charset="0"/>
              </a:rPr>
              <a:t> M.Tech., Ph.D.</a:t>
            </a:r>
            <a:r>
              <a:rPr lang="en-US" sz="1600" b="1" dirty="0">
                <a:latin typeface="Times New Roman" panose="02020603050405020304" pitchFamily="18" charset="0"/>
                <a:cs typeface="Times New Roman" panose="02020603050405020304" pitchFamily="18" charset="0"/>
              </a:rPr>
              <a:t> </a:t>
            </a:r>
            <a:endParaRPr lang="en-IN" sz="1600" dirty="0">
              <a:latin typeface="Times New Roman" panose="02020603050405020304" pitchFamily="18" charset="0"/>
              <a:cs typeface="Times New Roman" panose="02020603050405020304" pitchFamily="18" charset="0"/>
            </a:endParaRPr>
          </a:p>
          <a:p>
            <a:pPr algn="ctr" eaLnBrk="1" hangingPunct="1">
              <a:spcBef>
                <a:spcPct val="20000"/>
              </a:spcBef>
              <a:buFont typeface="Wingdings" pitchFamily="2" charset="2"/>
              <a:buNone/>
            </a:pPr>
            <a:r>
              <a:rPr lang="en-US" altLang="en-US" sz="1600" dirty="0">
                <a:solidFill>
                  <a:srgbClr val="898989"/>
                </a:solidFill>
                <a:latin typeface="Times New Roman" pitchFamily="18" charset="0"/>
                <a:cs typeface="Times New Roman" pitchFamily="18" charset="0"/>
              </a:rPr>
              <a:t>Designation,</a:t>
            </a:r>
          </a:p>
          <a:p>
            <a:pPr algn="ctr" eaLnBrk="1" hangingPunct="1">
              <a:lnSpc>
                <a:spcPct val="150000"/>
              </a:lnSpc>
              <a:spcBef>
                <a:spcPct val="20000"/>
              </a:spcBef>
              <a:buFont typeface="Wingdings" pitchFamily="2" charset="2"/>
              <a:buNone/>
            </a:pPr>
            <a:r>
              <a:rPr lang="en-US" altLang="en-US" sz="1600" dirty="0">
                <a:solidFill>
                  <a:srgbClr val="898989"/>
                </a:solidFill>
                <a:latin typeface="Times New Roman" pitchFamily="18" charset="0"/>
                <a:cs typeface="Times New Roman" pitchFamily="18" charset="0"/>
              </a:rPr>
              <a:t>Department of Computer Science and Engineering,</a:t>
            </a:r>
          </a:p>
          <a:p>
            <a:pPr algn="ctr" eaLnBrk="1" hangingPunct="1">
              <a:lnSpc>
                <a:spcPct val="150000"/>
              </a:lnSpc>
              <a:spcBef>
                <a:spcPct val="20000"/>
              </a:spcBef>
              <a:buFont typeface="Wingdings" pitchFamily="2" charset="2"/>
              <a:buNone/>
            </a:pPr>
            <a:r>
              <a:rPr lang="en-US" altLang="en-US" sz="1600" dirty="0" err="1">
                <a:solidFill>
                  <a:srgbClr val="898989"/>
                </a:solidFill>
                <a:latin typeface="Times New Roman" pitchFamily="18" charset="0"/>
                <a:cs typeface="Times New Roman" pitchFamily="18" charset="0"/>
              </a:rPr>
              <a:t>Narasaraopeta</a:t>
            </a:r>
            <a:r>
              <a:rPr lang="en-US" altLang="en-US" sz="1600" dirty="0">
                <a:solidFill>
                  <a:srgbClr val="898989"/>
                </a:solidFill>
                <a:latin typeface="Times New Roman" pitchFamily="18" charset="0"/>
                <a:cs typeface="Times New Roman" pitchFamily="18" charset="0"/>
              </a:rPr>
              <a:t> Engineering College (Autonomous),</a:t>
            </a:r>
          </a:p>
          <a:p>
            <a:pPr algn="ctr" eaLnBrk="1" hangingPunct="1">
              <a:lnSpc>
                <a:spcPct val="150000"/>
              </a:lnSpc>
              <a:spcBef>
                <a:spcPct val="20000"/>
              </a:spcBef>
              <a:buFont typeface="Wingdings" pitchFamily="2" charset="2"/>
              <a:buNone/>
            </a:pPr>
            <a:r>
              <a:rPr lang="en-US" altLang="en-US" sz="1600" dirty="0" err="1">
                <a:solidFill>
                  <a:srgbClr val="898989"/>
                </a:solidFill>
                <a:latin typeface="Times New Roman" pitchFamily="18" charset="0"/>
                <a:cs typeface="Times New Roman" pitchFamily="18" charset="0"/>
              </a:rPr>
              <a:t>Narasaraopet</a:t>
            </a:r>
            <a:r>
              <a:rPr lang="en-US" altLang="en-US" sz="1600" dirty="0">
                <a:solidFill>
                  <a:srgbClr val="898989"/>
                </a:solidFill>
                <a:latin typeface="Times New Roman" pitchFamily="18" charset="0"/>
                <a:cs typeface="Times New Roman" pitchFamily="18" charset="0"/>
              </a:rPr>
              <a:t>- 522 601.</a:t>
            </a:r>
          </a:p>
        </p:txBody>
      </p:sp>
      <p:pic>
        <p:nvPicPr>
          <p:cNvPr id="9" name="Picture 8"/>
          <p:cNvPicPr>
            <a:picLocks noChangeAspect="1"/>
          </p:cNvPicPr>
          <p:nvPr/>
        </p:nvPicPr>
        <p:blipFill>
          <a:blip r:embed="rId3"/>
          <a:stretch>
            <a:fillRect/>
          </a:stretch>
        </p:blipFill>
        <p:spPr>
          <a:xfrm>
            <a:off x="0" y="90674"/>
            <a:ext cx="3762900" cy="579027"/>
          </a:xfrm>
          <a:prstGeom prst="rect">
            <a:avLst/>
          </a:prstGeom>
        </p:spPr>
      </p:pic>
      <p:sp>
        <p:nvSpPr>
          <p:cNvPr id="20" name="Date Placeholder 4">
            <a:extLst>
              <a:ext uri="{FF2B5EF4-FFF2-40B4-BE49-F238E27FC236}">
                <a16:creationId xmlns:a16="http://schemas.microsoft.com/office/drawing/2014/main" id="{BD5C2420-26C9-65B4-41BA-D5CA69721C05}"/>
              </a:ext>
            </a:extLst>
          </p:cNvPr>
          <p:cNvSpPr>
            <a:spLocks noGrp="1"/>
          </p:cNvSpPr>
          <p:nvPr>
            <p:ph type="dt" sz="half" idx="10"/>
          </p:nvPr>
        </p:nvSpPr>
        <p:spPr>
          <a:xfrm>
            <a:off x="838200" y="6356350"/>
            <a:ext cx="2743200" cy="365125"/>
          </a:xfrm>
        </p:spPr>
        <p:txBody>
          <a:bodyPr/>
          <a:lstStyle/>
          <a:p>
            <a:fld id="{2103E179-8251-48D2-A8F2-4EAB1E72A99A}" type="datetime1">
              <a:rPr lang="en-IN" smtClean="0">
                <a:latin typeface="Times New Roman" panose="02020603050405020304" pitchFamily="18" charset="0"/>
                <a:cs typeface="Times New Roman" panose="02020603050405020304" pitchFamily="18" charset="0"/>
              </a:rPr>
              <a:t>19-03-2025</a:t>
            </a:fld>
            <a:endParaRPr lang="en-US">
              <a:latin typeface="Times New Roman" panose="02020603050405020304" pitchFamily="18" charset="0"/>
              <a:cs typeface="Times New Roman" panose="02020603050405020304" pitchFamily="18" charset="0"/>
            </a:endParaRPr>
          </a:p>
        </p:txBody>
      </p:sp>
      <p:sp>
        <p:nvSpPr>
          <p:cNvPr id="21" name="Footer Placeholder 5">
            <a:extLst>
              <a:ext uri="{FF2B5EF4-FFF2-40B4-BE49-F238E27FC236}">
                <a16:creationId xmlns:a16="http://schemas.microsoft.com/office/drawing/2014/main" id="{AE9B4454-96E6-70D8-1440-2142487397DF}"/>
              </a:ext>
            </a:extLst>
          </p:cNvPr>
          <p:cNvSpPr>
            <a:spLocks noGrp="1"/>
          </p:cNvSpPr>
          <p:nvPr>
            <p:ph type="ftr" sz="quarter" idx="11"/>
          </p:nvPr>
        </p:nvSpPr>
        <p:spPr>
          <a:xfrm>
            <a:off x="4038600" y="6356350"/>
            <a:ext cx="4114800" cy="365125"/>
          </a:xfrm>
        </p:spPr>
        <p:txBody>
          <a:bodyPr/>
          <a:lstStyle/>
          <a:p>
            <a:r>
              <a:rPr lang="en-US" dirty="0">
                <a:latin typeface="Times New Roman" panose="02020603050405020304" pitchFamily="18" charset="0"/>
                <a:cs typeface="Times New Roman" panose="02020603050405020304" pitchFamily="18" charset="0"/>
              </a:rPr>
              <a:t>Review No.         Batch No.           Department of CSE</a:t>
            </a:r>
          </a:p>
        </p:txBody>
      </p:sp>
      <p:sp>
        <p:nvSpPr>
          <p:cNvPr id="23" name="Slide Number Placeholder 6">
            <a:extLst>
              <a:ext uri="{FF2B5EF4-FFF2-40B4-BE49-F238E27FC236}">
                <a16:creationId xmlns:a16="http://schemas.microsoft.com/office/drawing/2014/main" id="{5F827BAA-7E22-F268-D9DC-5E17D9155237}"/>
              </a:ext>
            </a:extLst>
          </p:cNvPr>
          <p:cNvSpPr>
            <a:spLocks noGrp="1"/>
          </p:cNvSpPr>
          <p:nvPr>
            <p:ph type="sldNum" sz="quarter" idx="12"/>
          </p:nvPr>
        </p:nvSpPr>
        <p:spPr>
          <a:xfrm>
            <a:off x="8610600" y="6356350"/>
            <a:ext cx="2743200" cy="365125"/>
          </a:xfrm>
        </p:spPr>
        <p:txBody>
          <a:bodyPr/>
          <a:lstStyle/>
          <a:p>
            <a:r>
              <a:rPr lang="en-US" dirty="0">
                <a:latin typeface="Times New Roman" panose="02020603050405020304" pitchFamily="18" charset="0"/>
                <a:cs typeface="Times New Roman" panose="02020603050405020304" pitchFamily="18" charset="0"/>
              </a:rPr>
              <a:t>1</a:t>
            </a:r>
          </a:p>
        </p:txBody>
      </p:sp>
    </p:spTree>
    <p:extLst>
      <p:ext uri="{BB962C8B-B14F-4D97-AF65-F5344CB8AC3E}">
        <p14:creationId xmlns:p14="http://schemas.microsoft.com/office/powerpoint/2010/main" val="17696910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45DB3B1-7702-A34D-B15A-E964B95D6FB5}"/>
              </a:ext>
            </a:extLst>
          </p:cNvPr>
          <p:cNvSpPr>
            <a:spLocks noGrp="1"/>
          </p:cNvSpPr>
          <p:nvPr>
            <p:ph type="title"/>
          </p:nvPr>
        </p:nvSpPr>
        <p:spPr>
          <a:xfrm>
            <a:off x="1180618" y="293406"/>
            <a:ext cx="10173182" cy="1128009"/>
          </a:xfrm>
        </p:spPr>
        <p:txBody>
          <a:bodyPr/>
          <a:lstStyle/>
          <a:p>
            <a:pPr algn="ctr"/>
            <a:r>
              <a:rPr lang="en-US" b="1" dirty="0">
                <a:latin typeface="Times New Roman" panose="02020603050405020304" pitchFamily="18" charset="0"/>
                <a:cs typeface="Times New Roman" panose="02020603050405020304" pitchFamily="18" charset="0"/>
              </a:rPr>
              <a:t>METHODOLOGY</a:t>
            </a:r>
          </a:p>
        </p:txBody>
      </p:sp>
      <p:sp>
        <p:nvSpPr>
          <p:cNvPr id="9" name="Content Placeholder 8">
            <a:extLst>
              <a:ext uri="{FF2B5EF4-FFF2-40B4-BE49-F238E27FC236}">
                <a16:creationId xmlns:a16="http://schemas.microsoft.com/office/drawing/2014/main" id="{0BAA4F36-AB00-F2C4-B47F-6381355DE604}"/>
              </a:ext>
            </a:extLst>
          </p:cNvPr>
          <p:cNvSpPr>
            <a:spLocks noGrp="1"/>
          </p:cNvSpPr>
          <p:nvPr>
            <p:ph idx="1"/>
          </p:nvPr>
        </p:nvSpPr>
        <p:spPr>
          <a:xfrm>
            <a:off x="838200" y="1201271"/>
            <a:ext cx="10515600" cy="4975692"/>
          </a:xfrm>
        </p:spPr>
        <p:txBody>
          <a:bodyPr>
            <a:normAutofit/>
          </a:bodyPr>
          <a:lstStyle/>
          <a:p>
            <a:r>
              <a:rPr lang="en-US" sz="2400" b="1" dirty="0">
                <a:latin typeface="Times New Roman" panose="02020603050405020304" pitchFamily="18" charset="0"/>
                <a:cs typeface="Times New Roman" panose="02020603050405020304" pitchFamily="18" charset="0"/>
              </a:rPr>
              <a:t>Data Set </a:t>
            </a:r>
            <a:r>
              <a:rPr lang="en-US" sz="3100" b="1" dirty="0">
                <a:latin typeface="Times New Roman" panose="02020603050405020304" pitchFamily="18" charset="0"/>
                <a:cs typeface="Times New Roman" panose="02020603050405020304" pitchFamily="18" charset="0"/>
              </a:rPr>
              <a:t>:</a:t>
            </a:r>
          </a:p>
          <a:p>
            <a:pPr lvl="1">
              <a:buFont typeface="Wingdings" panose="05000000000000000000" pitchFamily="2" charset="2"/>
              <a:buChar char="v"/>
            </a:pPr>
            <a:r>
              <a:rPr lang="en-US" sz="2000" b="1" dirty="0">
                <a:latin typeface="Times New Roman" panose="02020603050405020304" pitchFamily="18" charset="0"/>
                <a:cs typeface="Times New Roman" panose="02020603050405020304" pitchFamily="18" charset="0"/>
              </a:rPr>
              <a:t>Source :</a:t>
            </a:r>
            <a:r>
              <a:rPr lang="en-US" sz="2000" dirty="0">
                <a:latin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cs typeface="Times New Roman" panose="02020603050405020304" pitchFamily="18" charset="0"/>
              </a:rPr>
              <a:t>Kaggle (Gammatonegram images dataset)</a:t>
            </a:r>
          </a:p>
          <a:p>
            <a:pPr lvl="1">
              <a:buFont typeface="Wingdings" panose="05000000000000000000" pitchFamily="2" charset="2"/>
              <a:buChar char="v"/>
            </a:pPr>
            <a:r>
              <a:rPr lang="en-US" sz="2000" b="1" dirty="0">
                <a:latin typeface="Times New Roman" panose="02020603050405020304" pitchFamily="18" charset="0"/>
                <a:cs typeface="Times New Roman" panose="02020603050405020304" pitchFamily="18" charset="0"/>
              </a:rPr>
              <a:t>Size : </a:t>
            </a:r>
            <a:r>
              <a:rPr lang="en-US" sz="1800" dirty="0">
                <a:latin typeface="Times New Roman" panose="02020603050405020304" pitchFamily="18" charset="0"/>
                <a:cs typeface="Times New Roman" panose="02020603050405020304" pitchFamily="18" charset="0"/>
              </a:rPr>
              <a:t>3541 image, 2 features</a:t>
            </a:r>
          </a:p>
          <a:p>
            <a:pPr lvl="1">
              <a:buFont typeface="Wingdings" panose="05000000000000000000" pitchFamily="2" charset="2"/>
              <a:buChar char="v"/>
            </a:pPr>
            <a:r>
              <a:rPr lang="en-US" sz="1800" b="1" dirty="0">
                <a:latin typeface="Times New Roman" panose="02020603050405020304" pitchFamily="18" charset="0"/>
                <a:cs typeface="Times New Roman" panose="02020603050405020304" pitchFamily="18" charset="0"/>
              </a:rPr>
              <a:t>Target Variable : </a:t>
            </a:r>
            <a:r>
              <a:rPr lang="en-US" sz="1800" dirty="0">
                <a:latin typeface="Times New Roman" panose="02020603050405020304" pitchFamily="18" charset="0"/>
                <a:cs typeface="Times New Roman" panose="02020603050405020304" pitchFamily="18" charset="0"/>
              </a:rPr>
              <a:t>( 0 : Healthy, 1: Unhealthy )</a:t>
            </a:r>
          </a:p>
          <a:p>
            <a:pPr lvl="1">
              <a:buFont typeface="Wingdings" panose="05000000000000000000" pitchFamily="2" charset="2"/>
              <a:buChar char="v"/>
            </a:pPr>
            <a:r>
              <a:rPr lang="en-US" sz="1800" b="1" dirty="0">
                <a:latin typeface="Times New Roman" panose="02020603050405020304" pitchFamily="18" charset="0"/>
                <a:cs typeface="Times New Roman" panose="02020603050405020304" pitchFamily="18" charset="0"/>
              </a:rPr>
              <a:t>Dataset Composition:</a:t>
            </a:r>
          </a:p>
          <a:p>
            <a:pPr lvl="2">
              <a:buFont typeface="Wingdings" panose="05000000000000000000" pitchFamily="2" charset="2"/>
              <a:buChar char="Ø"/>
            </a:pPr>
            <a:r>
              <a:rPr lang="en-US" sz="1800" b="1" dirty="0">
                <a:latin typeface="Times New Roman" panose="02020603050405020304" pitchFamily="18" charset="0"/>
                <a:cs typeface="Times New Roman" panose="02020603050405020304" pitchFamily="18" charset="0"/>
              </a:rPr>
              <a:t>Training Data: </a:t>
            </a:r>
            <a:r>
              <a:rPr lang="en-US" sz="1800" dirty="0">
                <a:latin typeface="Times New Roman" panose="02020603050405020304" pitchFamily="18" charset="0"/>
                <a:cs typeface="Times New Roman" panose="02020603050405020304" pitchFamily="18" charset="0"/>
              </a:rPr>
              <a:t>3,240 images (2,575 healthy, 665 unhealthy)</a:t>
            </a:r>
          </a:p>
          <a:p>
            <a:pPr lvl="2">
              <a:buFont typeface="Wingdings" panose="05000000000000000000" pitchFamily="2" charset="2"/>
              <a:buChar char="Ø"/>
            </a:pPr>
            <a:r>
              <a:rPr lang="en-US" sz="1800" b="1" dirty="0">
                <a:latin typeface="Times New Roman" panose="02020603050405020304" pitchFamily="18" charset="0"/>
                <a:cs typeface="Times New Roman" panose="02020603050405020304" pitchFamily="18" charset="0"/>
              </a:rPr>
              <a:t>Validation Data: </a:t>
            </a:r>
            <a:r>
              <a:rPr lang="en-US" sz="1800" dirty="0">
                <a:latin typeface="Times New Roman" panose="02020603050405020304" pitchFamily="18" charset="0"/>
                <a:cs typeface="Times New Roman" panose="02020603050405020304" pitchFamily="18" charset="0"/>
              </a:rPr>
              <a:t>301 images (150 healthy, 151 unhealthy)</a:t>
            </a:r>
          </a:p>
          <a:p>
            <a:pPr lvl="2">
              <a:buFont typeface="Wingdings" panose="05000000000000000000" pitchFamily="2" charset="2"/>
              <a:buChar char="Ø"/>
            </a:pPr>
            <a:endParaRPr lang="en-US" dirty="0">
              <a:latin typeface="Times New Roman" panose="02020603050405020304" pitchFamily="18" charset="0"/>
              <a:cs typeface="Times New Roman" panose="02020603050405020304" pitchFamily="18" charset="0"/>
            </a:endParaRPr>
          </a:p>
          <a:p>
            <a:pPr lvl="1"/>
            <a:endParaRPr lang="en-US" dirty="0">
              <a:latin typeface="Times New Roman" panose="02020603050405020304" pitchFamily="18" charset="0"/>
              <a:cs typeface="Times New Roman" panose="02020603050405020304" pitchFamily="18" charset="0"/>
            </a:endParaRPr>
          </a:p>
          <a:p>
            <a:pPr marL="0" indent="0">
              <a:buNone/>
            </a:pPr>
            <a:endParaRPr lang="en-US" dirty="0">
              <a:latin typeface="Times New Roman" panose="02020603050405020304" pitchFamily="18" charset="0"/>
              <a:cs typeface="Times New Roman" panose="02020603050405020304" pitchFamily="18" charset="0"/>
            </a:endParaRPr>
          </a:p>
        </p:txBody>
      </p:sp>
      <p:sp>
        <p:nvSpPr>
          <p:cNvPr id="5" name="Date Placeholder 4">
            <a:extLst>
              <a:ext uri="{FF2B5EF4-FFF2-40B4-BE49-F238E27FC236}">
                <a16:creationId xmlns:a16="http://schemas.microsoft.com/office/drawing/2014/main" id="{BD5C2420-26C9-65B4-41BA-D5CA69721C05}"/>
              </a:ext>
            </a:extLst>
          </p:cNvPr>
          <p:cNvSpPr>
            <a:spLocks noGrp="1"/>
          </p:cNvSpPr>
          <p:nvPr>
            <p:ph type="dt" sz="half" idx="10"/>
          </p:nvPr>
        </p:nvSpPr>
        <p:spPr/>
        <p:txBody>
          <a:bodyPr/>
          <a:lstStyle/>
          <a:p>
            <a:fld id="{3074014C-4FBD-4305-8CA1-EC0986CDD1CB}" type="datetime1">
              <a:rPr lang="en-IN" smtClean="0">
                <a:latin typeface="Times New Roman" panose="02020603050405020304" pitchFamily="18" charset="0"/>
                <a:cs typeface="Times New Roman" panose="02020603050405020304" pitchFamily="18" charset="0"/>
              </a:rPr>
              <a:t>19-03-2025</a:t>
            </a:fld>
            <a:endParaRPr lang="en-US">
              <a:latin typeface="Times New Roman" panose="02020603050405020304" pitchFamily="18" charset="0"/>
              <a:cs typeface="Times New Roman" panose="02020603050405020304" pitchFamily="18" charset="0"/>
            </a:endParaRPr>
          </a:p>
        </p:txBody>
      </p:sp>
      <p:sp>
        <p:nvSpPr>
          <p:cNvPr id="6" name="Footer Placeholder 5">
            <a:extLst>
              <a:ext uri="{FF2B5EF4-FFF2-40B4-BE49-F238E27FC236}">
                <a16:creationId xmlns:a16="http://schemas.microsoft.com/office/drawing/2014/main" id="{AE9B4454-96E6-70D8-1440-2142487397DF}"/>
              </a:ext>
            </a:extLst>
          </p:cNvPr>
          <p:cNvSpPr>
            <a:spLocks noGrp="1"/>
          </p:cNvSpPr>
          <p:nvPr>
            <p:ph type="ftr" sz="quarter" idx="11"/>
          </p:nvPr>
        </p:nvSpPr>
        <p:spPr/>
        <p:txBody>
          <a:bodyPr/>
          <a:lstStyle/>
          <a:p>
            <a:r>
              <a:rPr lang="en-US">
                <a:latin typeface="Times New Roman" panose="02020603050405020304" pitchFamily="18" charset="0"/>
                <a:cs typeface="Times New Roman" panose="02020603050405020304" pitchFamily="18" charset="0"/>
              </a:rPr>
              <a:t>Review No.         Batch No.           Department of CSE</a:t>
            </a:r>
          </a:p>
        </p:txBody>
      </p:sp>
      <p:sp>
        <p:nvSpPr>
          <p:cNvPr id="7" name="Slide Number Placeholder 6">
            <a:extLst>
              <a:ext uri="{FF2B5EF4-FFF2-40B4-BE49-F238E27FC236}">
                <a16:creationId xmlns:a16="http://schemas.microsoft.com/office/drawing/2014/main" id="{5F827BAA-7E22-F268-D9DC-5E17D9155237}"/>
              </a:ext>
            </a:extLst>
          </p:cNvPr>
          <p:cNvSpPr>
            <a:spLocks noGrp="1"/>
          </p:cNvSpPr>
          <p:nvPr>
            <p:ph type="sldNum" sz="quarter" idx="12"/>
          </p:nvPr>
        </p:nvSpPr>
        <p:spPr/>
        <p:txBody>
          <a:bodyPr/>
          <a:lstStyle/>
          <a:p>
            <a:fld id="{B961B71F-4B40-8942-BB88-E0F5C0B46E10}" type="slidenum">
              <a:rPr lang="en-US" smtClean="0">
                <a:latin typeface="Times New Roman" panose="02020603050405020304" pitchFamily="18" charset="0"/>
                <a:cs typeface="Times New Roman" panose="02020603050405020304" pitchFamily="18" charset="0"/>
              </a:rPr>
              <a:t>10</a:t>
            </a:fld>
            <a:endParaRPr lang="en-US">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A3452F15-3646-49D9-93F8-AA9B58EC10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9447" y="3689117"/>
            <a:ext cx="3151094" cy="2111048"/>
          </a:xfrm>
          <a:prstGeom prst="rect">
            <a:avLst/>
          </a:prstGeom>
        </p:spPr>
      </p:pic>
      <p:pic>
        <p:nvPicPr>
          <p:cNvPr id="10" name="Picture 9">
            <a:extLst>
              <a:ext uri="{FF2B5EF4-FFF2-40B4-BE49-F238E27FC236}">
                <a16:creationId xmlns:a16="http://schemas.microsoft.com/office/drawing/2014/main" id="{CB381D8D-F13E-4850-BBB3-F1FDBC5F07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41461" y="3689117"/>
            <a:ext cx="3030071" cy="2111048"/>
          </a:xfrm>
          <a:prstGeom prst="rect">
            <a:avLst/>
          </a:prstGeom>
        </p:spPr>
      </p:pic>
      <p:sp>
        <p:nvSpPr>
          <p:cNvPr id="12" name="TextBox 11">
            <a:extLst>
              <a:ext uri="{FF2B5EF4-FFF2-40B4-BE49-F238E27FC236}">
                <a16:creationId xmlns:a16="http://schemas.microsoft.com/office/drawing/2014/main" id="{C86B10E0-193B-4637-9A5B-A7F4E383C682}"/>
              </a:ext>
            </a:extLst>
          </p:cNvPr>
          <p:cNvSpPr txBox="1"/>
          <p:nvPr/>
        </p:nvSpPr>
        <p:spPr>
          <a:xfrm flipH="1">
            <a:off x="3112527" y="5800165"/>
            <a:ext cx="3386884" cy="523220"/>
          </a:xfrm>
          <a:prstGeom prst="rect">
            <a:avLst/>
          </a:prstGeom>
          <a:noFill/>
        </p:spPr>
        <p:txBody>
          <a:bodyPr wrap="square" rtlCol="0">
            <a:spAutoFit/>
          </a:bodyPr>
          <a:lstStyle/>
          <a:p>
            <a:r>
              <a:rPr lang="en-US" sz="2800" dirty="0">
                <a:latin typeface="Times New Roman" panose="02020603050405020304" pitchFamily="18" charset="0"/>
                <a:cs typeface="Times New Roman" panose="02020603050405020304" pitchFamily="18" charset="0"/>
              </a:rPr>
              <a:t>Healthy</a:t>
            </a:r>
            <a:endParaRPr lang="en-IN" sz="2800" dirty="0">
              <a:latin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id="{A7DD13C2-5F95-49C7-952E-AFF55686F4A7}"/>
              </a:ext>
            </a:extLst>
          </p:cNvPr>
          <p:cNvSpPr txBox="1"/>
          <p:nvPr/>
        </p:nvSpPr>
        <p:spPr>
          <a:xfrm flipH="1">
            <a:off x="7523168" y="5816648"/>
            <a:ext cx="3386884" cy="523220"/>
          </a:xfrm>
          <a:prstGeom prst="rect">
            <a:avLst/>
          </a:prstGeom>
          <a:noFill/>
        </p:spPr>
        <p:txBody>
          <a:bodyPr wrap="square" rtlCol="0">
            <a:spAutoFit/>
          </a:bodyPr>
          <a:lstStyle/>
          <a:p>
            <a:r>
              <a:rPr lang="en-US" sz="2800" dirty="0">
                <a:latin typeface="Times New Roman" panose="02020603050405020304" pitchFamily="18" charset="0"/>
                <a:cs typeface="Times New Roman" panose="02020603050405020304" pitchFamily="18" charset="0"/>
              </a:rPr>
              <a:t>Unhealthy</a:t>
            </a:r>
            <a:endParaRPr lang="en-IN"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885765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9669B3F-2433-4701-8DAB-067BC61E2B1E}"/>
              </a:ext>
            </a:extLst>
          </p:cNvPr>
          <p:cNvSpPr>
            <a:spLocks noGrp="1"/>
          </p:cNvSpPr>
          <p:nvPr>
            <p:ph idx="1"/>
          </p:nvPr>
        </p:nvSpPr>
        <p:spPr>
          <a:xfrm>
            <a:off x="838200" y="735199"/>
            <a:ext cx="10515600" cy="5621151"/>
          </a:xfrm>
        </p:spPr>
        <p:txBody>
          <a:bodyPr>
            <a:normAutofit/>
          </a:bodyPr>
          <a:lstStyle/>
          <a:p>
            <a:r>
              <a:rPr lang="en-US" sz="2400" b="1" dirty="0">
                <a:latin typeface="Times New Roman" panose="02020603050405020304" pitchFamily="18" charset="0"/>
                <a:cs typeface="Times New Roman" panose="02020603050405020304" pitchFamily="18" charset="0"/>
              </a:rPr>
              <a:t>Data Preprocessing </a:t>
            </a:r>
            <a:endParaRPr lang="en-IN" sz="2400" b="1" dirty="0">
              <a:latin typeface="Times New Roman" panose="02020603050405020304" pitchFamily="18" charset="0"/>
              <a:cs typeface="Times New Roman" panose="02020603050405020304" pitchFamily="18" charset="0"/>
            </a:endParaRPr>
          </a:p>
          <a:p>
            <a:pPr lvl="1">
              <a:buFont typeface="Wingdings" panose="05000000000000000000" pitchFamily="2" charset="2"/>
              <a:buChar char="Ø"/>
            </a:pPr>
            <a:r>
              <a:rPr lang="en-IN" sz="2000" b="1" dirty="0">
                <a:latin typeface="Times New Roman" panose="02020603050405020304" pitchFamily="18" charset="0"/>
                <a:cs typeface="Times New Roman" panose="02020603050405020304" pitchFamily="18" charset="0"/>
              </a:rPr>
              <a:t>Normalization : </a:t>
            </a:r>
            <a:r>
              <a:rPr lang="en-US" sz="2000" dirty="0">
                <a:latin typeface="Times New Roman" panose="02020603050405020304" pitchFamily="18" charset="0"/>
                <a:cs typeface="Times New Roman" panose="02020603050405020304" pitchFamily="18" charset="0"/>
              </a:rPr>
              <a:t>Normalization is a technique which is used to scale data into a standard range; often, a range of 0 to 1 or -1 to 1 is considered standard.</a:t>
            </a:r>
          </a:p>
          <a:p>
            <a:pPr lvl="1">
              <a:buFont typeface="Wingdings" panose="05000000000000000000" pitchFamily="2" charset="2"/>
              <a:buChar char="Ø"/>
            </a:pPr>
            <a:r>
              <a:rPr lang="en-IN" sz="2000" b="1" dirty="0">
                <a:latin typeface="Times New Roman" panose="02020603050405020304" pitchFamily="18" charset="0"/>
                <a:cs typeface="Times New Roman" panose="02020603050405020304" pitchFamily="18" charset="0"/>
              </a:rPr>
              <a:t>Resizing : </a:t>
            </a:r>
            <a:r>
              <a:rPr lang="en-US" sz="2000" dirty="0">
                <a:latin typeface="Times New Roman" panose="02020603050405020304" pitchFamily="18" charset="0"/>
                <a:cs typeface="Times New Roman" panose="02020603050405020304" pitchFamily="18" charset="0"/>
              </a:rPr>
              <a:t>Resizing is the process of the altering the dimensions of the images to match the input size required by the neural network. The input images are resized to 150×150 and fed to the CNN model.</a:t>
            </a:r>
          </a:p>
          <a:p>
            <a:pPr lvl="1">
              <a:buFont typeface="Wingdings" panose="05000000000000000000" pitchFamily="2" charset="2"/>
              <a:buChar char="Ø"/>
            </a:pPr>
            <a:r>
              <a:rPr lang="en-IN" sz="2000" b="1" dirty="0">
                <a:latin typeface="Times New Roman" panose="02020603050405020304" pitchFamily="18" charset="0"/>
                <a:cs typeface="Times New Roman" panose="02020603050405020304" pitchFamily="18" charset="0"/>
              </a:rPr>
              <a:t>Augmentation : </a:t>
            </a:r>
            <a:r>
              <a:rPr lang="en-US" sz="2000" dirty="0">
                <a:latin typeface="Times New Roman" panose="02020603050405020304" pitchFamily="18" charset="0"/>
                <a:cs typeface="Times New Roman" panose="02020603050405020304" pitchFamily="18" charset="0"/>
              </a:rPr>
              <a:t>Data augmentation is used to increase the size of a training dataset by altering the original images in some different ways like random rotations, flipping, shifts, zooms, cropping and sharpening.</a:t>
            </a:r>
          </a:p>
          <a:p>
            <a:pPr marL="457200" lvl="1" indent="0">
              <a:buNone/>
            </a:pPr>
            <a:endParaRPr lang="en-US" sz="2000" b="1" dirty="0">
              <a:latin typeface="Times New Roman" panose="02020603050405020304" pitchFamily="18" charset="0"/>
              <a:cs typeface="Times New Roman" panose="02020603050405020304" pitchFamily="18" charset="0"/>
            </a:endParaRPr>
          </a:p>
        </p:txBody>
      </p:sp>
      <p:sp>
        <p:nvSpPr>
          <p:cNvPr id="4" name="Date Placeholder 3">
            <a:extLst>
              <a:ext uri="{FF2B5EF4-FFF2-40B4-BE49-F238E27FC236}">
                <a16:creationId xmlns:a16="http://schemas.microsoft.com/office/drawing/2014/main" id="{9968A07D-32BC-4B5C-B061-9273FD5CD14F}"/>
              </a:ext>
            </a:extLst>
          </p:cNvPr>
          <p:cNvSpPr>
            <a:spLocks noGrp="1"/>
          </p:cNvSpPr>
          <p:nvPr>
            <p:ph type="dt" sz="half" idx="10"/>
          </p:nvPr>
        </p:nvSpPr>
        <p:spPr/>
        <p:txBody>
          <a:bodyPr/>
          <a:lstStyle/>
          <a:p>
            <a:fld id="{624C803B-62AD-4010-AEFB-D9AF802A6496}" type="datetime1">
              <a:rPr lang="en-IN" smtClean="0"/>
              <a:t>19-03-2025</a:t>
            </a:fld>
            <a:endParaRPr lang="en-IN"/>
          </a:p>
        </p:txBody>
      </p:sp>
      <p:sp>
        <p:nvSpPr>
          <p:cNvPr id="5" name="Footer Placeholder 4">
            <a:extLst>
              <a:ext uri="{FF2B5EF4-FFF2-40B4-BE49-F238E27FC236}">
                <a16:creationId xmlns:a16="http://schemas.microsoft.com/office/drawing/2014/main" id="{0290241C-7651-4642-9A14-146E322B014F}"/>
              </a:ext>
            </a:extLst>
          </p:cNvPr>
          <p:cNvSpPr>
            <a:spLocks noGrp="1"/>
          </p:cNvSpPr>
          <p:nvPr>
            <p:ph type="ftr" sz="quarter" idx="11"/>
          </p:nvPr>
        </p:nvSpPr>
        <p:spPr/>
        <p:txBody>
          <a:bodyPr/>
          <a:lstStyle/>
          <a:p>
            <a:r>
              <a:rPr lang="en-US"/>
              <a:t>Review No.         Batch No.           Department of CSE</a:t>
            </a:r>
            <a:endParaRPr lang="en-IN"/>
          </a:p>
        </p:txBody>
      </p:sp>
      <p:sp>
        <p:nvSpPr>
          <p:cNvPr id="6" name="Slide Number Placeholder 5">
            <a:extLst>
              <a:ext uri="{FF2B5EF4-FFF2-40B4-BE49-F238E27FC236}">
                <a16:creationId xmlns:a16="http://schemas.microsoft.com/office/drawing/2014/main" id="{EFFAB34F-AD02-41F7-92FE-CB5356B1BD3E}"/>
              </a:ext>
            </a:extLst>
          </p:cNvPr>
          <p:cNvSpPr>
            <a:spLocks noGrp="1"/>
          </p:cNvSpPr>
          <p:nvPr>
            <p:ph type="sldNum" sz="quarter" idx="12"/>
          </p:nvPr>
        </p:nvSpPr>
        <p:spPr/>
        <p:txBody>
          <a:bodyPr/>
          <a:lstStyle/>
          <a:p>
            <a:fld id="{65DCBD69-296B-4D7C-AF62-9B588FC78772}" type="slidenum">
              <a:rPr lang="en-IN" smtClean="0"/>
              <a:t>11</a:t>
            </a:fld>
            <a:endParaRPr lang="en-IN"/>
          </a:p>
        </p:txBody>
      </p:sp>
      <p:pic>
        <p:nvPicPr>
          <p:cNvPr id="7" name="Picture 6">
            <a:extLst>
              <a:ext uri="{FF2B5EF4-FFF2-40B4-BE49-F238E27FC236}">
                <a16:creationId xmlns:a16="http://schemas.microsoft.com/office/drawing/2014/main" id="{6430EE05-77E5-43F7-8857-86ACF7126D4E}"/>
              </a:ext>
            </a:extLst>
          </p:cNvPr>
          <p:cNvPicPr>
            <a:picLocks noChangeAspect="1"/>
          </p:cNvPicPr>
          <p:nvPr/>
        </p:nvPicPr>
        <p:blipFill>
          <a:blip r:embed="rId2"/>
          <a:stretch>
            <a:fillRect/>
          </a:stretch>
        </p:blipFill>
        <p:spPr>
          <a:xfrm>
            <a:off x="744587" y="4005742"/>
            <a:ext cx="4983815" cy="1991554"/>
          </a:xfrm>
          <a:prstGeom prst="rect">
            <a:avLst/>
          </a:prstGeom>
        </p:spPr>
      </p:pic>
      <p:pic>
        <p:nvPicPr>
          <p:cNvPr id="10" name="Picture 9">
            <a:extLst>
              <a:ext uri="{FF2B5EF4-FFF2-40B4-BE49-F238E27FC236}">
                <a16:creationId xmlns:a16="http://schemas.microsoft.com/office/drawing/2014/main" id="{13F8E042-639F-4816-BD3C-768282F10EF3}"/>
              </a:ext>
            </a:extLst>
          </p:cNvPr>
          <p:cNvPicPr>
            <a:picLocks noChangeAspect="1"/>
          </p:cNvPicPr>
          <p:nvPr/>
        </p:nvPicPr>
        <p:blipFill>
          <a:blip r:embed="rId3"/>
          <a:stretch>
            <a:fillRect/>
          </a:stretch>
        </p:blipFill>
        <p:spPr>
          <a:xfrm>
            <a:off x="6768353" y="3932599"/>
            <a:ext cx="5060684" cy="2082627"/>
          </a:xfrm>
          <a:prstGeom prst="rect">
            <a:avLst/>
          </a:prstGeom>
        </p:spPr>
      </p:pic>
      <p:sp>
        <p:nvSpPr>
          <p:cNvPr id="11" name="TextBox 10">
            <a:extLst>
              <a:ext uri="{FF2B5EF4-FFF2-40B4-BE49-F238E27FC236}">
                <a16:creationId xmlns:a16="http://schemas.microsoft.com/office/drawing/2014/main" id="{4C654DF0-3550-4236-AC3F-914D612BDD94}"/>
              </a:ext>
            </a:extLst>
          </p:cNvPr>
          <p:cNvSpPr txBox="1"/>
          <p:nvPr/>
        </p:nvSpPr>
        <p:spPr>
          <a:xfrm flipH="1">
            <a:off x="2209800" y="3623562"/>
            <a:ext cx="3386884" cy="400110"/>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Healthy image</a:t>
            </a:r>
            <a:endParaRPr lang="en-IN" sz="2000" dirty="0">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20CE3CFC-0351-4E31-A51B-8EF717825261}"/>
              </a:ext>
            </a:extLst>
          </p:cNvPr>
          <p:cNvSpPr txBox="1"/>
          <p:nvPr/>
        </p:nvSpPr>
        <p:spPr>
          <a:xfrm flipH="1">
            <a:off x="8288758" y="3563704"/>
            <a:ext cx="3386884" cy="400110"/>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Unhealthy image</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797589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CB46853-2365-4C6C-83B8-CAC0BB4466FA}"/>
              </a:ext>
            </a:extLst>
          </p:cNvPr>
          <p:cNvSpPr>
            <a:spLocks noGrp="1"/>
          </p:cNvSpPr>
          <p:nvPr>
            <p:ph idx="1"/>
          </p:nvPr>
        </p:nvSpPr>
        <p:spPr>
          <a:xfrm>
            <a:off x="838200" y="609600"/>
            <a:ext cx="10515600" cy="824235"/>
          </a:xfrm>
        </p:spPr>
        <p:txBody>
          <a:bodyPr>
            <a:normAutofit lnSpcReduction="10000"/>
          </a:bodyPr>
          <a:lstStyle/>
          <a:p>
            <a:r>
              <a:rPr lang="en-IN" sz="2600" dirty="0">
                <a:latin typeface="Times New Roman" panose="02020603050405020304" pitchFamily="18" charset="0"/>
                <a:cs typeface="Times New Roman" panose="02020603050405020304" pitchFamily="18" charset="0"/>
              </a:rPr>
              <a:t>Exploratory Data Analysis (EDA)</a:t>
            </a:r>
          </a:p>
          <a:p>
            <a:pPr lvl="1">
              <a:buFont typeface="Wingdings" panose="05000000000000000000" pitchFamily="2" charset="2"/>
              <a:buChar char="v"/>
            </a:pPr>
            <a:r>
              <a:rPr lang="en-US" dirty="0">
                <a:latin typeface="Times New Roman" panose="02020603050405020304" pitchFamily="18" charset="0"/>
                <a:cs typeface="Times New Roman" panose="02020603050405020304" pitchFamily="18" charset="0"/>
              </a:rPr>
              <a:t>EDA was performed to understand the distribution of the dataset:</a:t>
            </a:r>
          </a:p>
          <a:p>
            <a:endParaRPr lang="en-IN" dirty="0"/>
          </a:p>
        </p:txBody>
      </p:sp>
      <p:sp>
        <p:nvSpPr>
          <p:cNvPr id="4" name="Date Placeholder 3">
            <a:extLst>
              <a:ext uri="{FF2B5EF4-FFF2-40B4-BE49-F238E27FC236}">
                <a16:creationId xmlns:a16="http://schemas.microsoft.com/office/drawing/2014/main" id="{50C89387-55BF-496C-9DC1-DE793EF72A83}"/>
              </a:ext>
            </a:extLst>
          </p:cNvPr>
          <p:cNvSpPr>
            <a:spLocks noGrp="1"/>
          </p:cNvSpPr>
          <p:nvPr>
            <p:ph type="dt" sz="half" idx="10"/>
          </p:nvPr>
        </p:nvSpPr>
        <p:spPr/>
        <p:txBody>
          <a:bodyPr/>
          <a:lstStyle/>
          <a:p>
            <a:fld id="{624C803B-62AD-4010-AEFB-D9AF802A6496}" type="datetime1">
              <a:rPr lang="en-IN" smtClean="0"/>
              <a:t>19-03-2025</a:t>
            </a:fld>
            <a:endParaRPr lang="en-IN"/>
          </a:p>
        </p:txBody>
      </p:sp>
      <p:sp>
        <p:nvSpPr>
          <p:cNvPr id="5" name="Footer Placeholder 4">
            <a:extLst>
              <a:ext uri="{FF2B5EF4-FFF2-40B4-BE49-F238E27FC236}">
                <a16:creationId xmlns:a16="http://schemas.microsoft.com/office/drawing/2014/main" id="{A35A6A80-5BCB-493F-8E0E-F60E2F1FF858}"/>
              </a:ext>
            </a:extLst>
          </p:cNvPr>
          <p:cNvSpPr>
            <a:spLocks noGrp="1"/>
          </p:cNvSpPr>
          <p:nvPr>
            <p:ph type="ftr" sz="quarter" idx="11"/>
          </p:nvPr>
        </p:nvSpPr>
        <p:spPr/>
        <p:txBody>
          <a:bodyPr/>
          <a:lstStyle/>
          <a:p>
            <a:r>
              <a:rPr lang="en-US"/>
              <a:t>Review No.         Batch No.           Department of CSE</a:t>
            </a:r>
            <a:endParaRPr lang="en-IN"/>
          </a:p>
        </p:txBody>
      </p:sp>
      <p:sp>
        <p:nvSpPr>
          <p:cNvPr id="6" name="Slide Number Placeholder 5">
            <a:extLst>
              <a:ext uri="{FF2B5EF4-FFF2-40B4-BE49-F238E27FC236}">
                <a16:creationId xmlns:a16="http://schemas.microsoft.com/office/drawing/2014/main" id="{23BE3AD2-9D6D-4D7D-A47F-4C906542C5AA}"/>
              </a:ext>
            </a:extLst>
          </p:cNvPr>
          <p:cNvSpPr>
            <a:spLocks noGrp="1"/>
          </p:cNvSpPr>
          <p:nvPr>
            <p:ph type="sldNum" sz="quarter" idx="12"/>
          </p:nvPr>
        </p:nvSpPr>
        <p:spPr/>
        <p:txBody>
          <a:bodyPr/>
          <a:lstStyle/>
          <a:p>
            <a:fld id="{65DCBD69-296B-4D7C-AF62-9B588FC78772}" type="slidenum">
              <a:rPr lang="en-IN" smtClean="0"/>
              <a:t>12</a:t>
            </a:fld>
            <a:endParaRPr lang="en-IN"/>
          </a:p>
        </p:txBody>
      </p:sp>
      <p:pic>
        <p:nvPicPr>
          <p:cNvPr id="7" name="Picture 6">
            <a:extLst>
              <a:ext uri="{FF2B5EF4-FFF2-40B4-BE49-F238E27FC236}">
                <a16:creationId xmlns:a16="http://schemas.microsoft.com/office/drawing/2014/main" id="{E277EF99-53C6-41A9-8E09-A994A84108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75043" y="1424610"/>
            <a:ext cx="3841548" cy="2205836"/>
          </a:xfrm>
          <a:prstGeom prst="rect">
            <a:avLst/>
          </a:prstGeom>
        </p:spPr>
      </p:pic>
      <p:sp>
        <p:nvSpPr>
          <p:cNvPr id="8" name="Content Placeholder 2">
            <a:extLst>
              <a:ext uri="{FF2B5EF4-FFF2-40B4-BE49-F238E27FC236}">
                <a16:creationId xmlns:a16="http://schemas.microsoft.com/office/drawing/2014/main" id="{34959091-E729-4999-AA6C-07A210AD90CA}"/>
              </a:ext>
            </a:extLst>
          </p:cNvPr>
          <p:cNvSpPr txBox="1">
            <a:spLocks/>
          </p:cNvSpPr>
          <p:nvPr/>
        </p:nvSpPr>
        <p:spPr>
          <a:xfrm>
            <a:off x="838200" y="3738396"/>
            <a:ext cx="10672482" cy="251000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00000"/>
              </a:lnSpc>
              <a:buNone/>
            </a:pPr>
            <a:r>
              <a:rPr lang="en-US" sz="2400" b="1" dirty="0">
                <a:latin typeface="Times New Roman" panose="02020603050405020304" pitchFamily="18" charset="0"/>
                <a:cs typeface="Times New Roman" panose="02020603050405020304" pitchFamily="18" charset="0"/>
              </a:rPr>
              <a:t>Class Imbalance: </a:t>
            </a:r>
            <a:r>
              <a:rPr lang="en-US" sz="2400" dirty="0">
                <a:latin typeface="Times New Roman" panose="02020603050405020304" pitchFamily="18" charset="0"/>
                <a:cs typeface="Times New Roman" panose="02020603050405020304" pitchFamily="18" charset="0"/>
              </a:rPr>
              <a:t>The dataset was analyzed for class imbalance, where the "healthy" class had significantly more samples than the "unhealthy" class. Class weights were adjusted during training to ensure balanced learning. Formula for calculating class weight:</a:t>
            </a:r>
          </a:p>
        </p:txBody>
      </p:sp>
      <p:pic>
        <p:nvPicPr>
          <p:cNvPr id="10" name="Picture 9">
            <a:extLst>
              <a:ext uri="{FF2B5EF4-FFF2-40B4-BE49-F238E27FC236}">
                <a16:creationId xmlns:a16="http://schemas.microsoft.com/office/drawing/2014/main" id="{0D57B59E-8E3C-489B-A1FF-29E2BC96A333}"/>
              </a:ext>
            </a:extLst>
          </p:cNvPr>
          <p:cNvPicPr>
            <a:picLocks noChangeAspect="1"/>
          </p:cNvPicPr>
          <p:nvPr/>
        </p:nvPicPr>
        <p:blipFill>
          <a:blip r:embed="rId3"/>
          <a:stretch>
            <a:fillRect/>
          </a:stretch>
        </p:blipFill>
        <p:spPr>
          <a:xfrm>
            <a:off x="1859424" y="4893694"/>
            <a:ext cx="3766681" cy="1489551"/>
          </a:xfrm>
          <a:prstGeom prst="rect">
            <a:avLst/>
          </a:prstGeom>
        </p:spPr>
      </p:pic>
      <p:pic>
        <p:nvPicPr>
          <p:cNvPr id="11" name="Picture 10">
            <a:extLst>
              <a:ext uri="{FF2B5EF4-FFF2-40B4-BE49-F238E27FC236}">
                <a16:creationId xmlns:a16="http://schemas.microsoft.com/office/drawing/2014/main" id="{9E805640-0B1B-4CA1-915A-C2F2655B7838}"/>
              </a:ext>
            </a:extLst>
          </p:cNvPr>
          <p:cNvPicPr>
            <a:picLocks noChangeAspect="1"/>
          </p:cNvPicPr>
          <p:nvPr/>
        </p:nvPicPr>
        <p:blipFill>
          <a:blip r:embed="rId4"/>
          <a:stretch>
            <a:fillRect/>
          </a:stretch>
        </p:blipFill>
        <p:spPr>
          <a:xfrm>
            <a:off x="5791199" y="5046411"/>
            <a:ext cx="5249587" cy="1364065"/>
          </a:xfrm>
          <a:prstGeom prst="rect">
            <a:avLst/>
          </a:prstGeom>
        </p:spPr>
      </p:pic>
    </p:spTree>
    <p:extLst>
      <p:ext uri="{BB962C8B-B14F-4D97-AF65-F5344CB8AC3E}">
        <p14:creationId xmlns:p14="http://schemas.microsoft.com/office/powerpoint/2010/main" val="41470999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453F97F-15AB-44F5-B03B-B6D2AE99135E}"/>
              </a:ext>
            </a:extLst>
          </p:cNvPr>
          <p:cNvSpPr>
            <a:spLocks noGrp="1"/>
          </p:cNvSpPr>
          <p:nvPr>
            <p:ph idx="1"/>
          </p:nvPr>
        </p:nvSpPr>
        <p:spPr>
          <a:xfrm>
            <a:off x="838199" y="758825"/>
            <a:ext cx="10780059" cy="5471646"/>
          </a:xfrm>
        </p:spPr>
        <p:txBody>
          <a:bodyPr>
            <a:normAutofit/>
          </a:bodyPr>
          <a:lstStyle/>
          <a:p>
            <a:pPr algn="just"/>
            <a:r>
              <a:rPr lang="en-US" sz="2400" b="1" dirty="0">
                <a:latin typeface="Times New Roman" panose="02020603050405020304" pitchFamily="18" charset="0"/>
                <a:cs typeface="Times New Roman" panose="02020603050405020304" pitchFamily="18" charset="0"/>
              </a:rPr>
              <a:t>Model :</a:t>
            </a:r>
          </a:p>
          <a:p>
            <a:pPr lvl="1" algn="just">
              <a:buFont typeface="Wingdings" panose="05000000000000000000" pitchFamily="2" charset="2"/>
              <a:buChar char="v"/>
            </a:pPr>
            <a:r>
              <a:rPr lang="en-US" sz="2000" b="1" dirty="0">
                <a:latin typeface="Times New Roman" panose="02020603050405020304" pitchFamily="18" charset="0"/>
                <a:cs typeface="Times New Roman" panose="02020603050405020304" pitchFamily="18" charset="0"/>
              </a:rPr>
              <a:t> CNN-Based Model :</a:t>
            </a:r>
          </a:p>
          <a:p>
            <a:pPr lvl="2" algn="just">
              <a:lnSpc>
                <a:spcPct val="100000"/>
              </a:lnSpc>
              <a:buFont typeface="Wingdings" panose="05000000000000000000" pitchFamily="2" charset="2"/>
              <a:buChar char="Ø"/>
            </a:pPr>
            <a:r>
              <a:rPr lang="en-US" sz="1800" b="1" dirty="0">
                <a:latin typeface="Times New Roman" panose="02020603050405020304" pitchFamily="18" charset="0"/>
                <a:cs typeface="Times New Roman" panose="02020603050405020304" pitchFamily="18" charset="0"/>
              </a:rPr>
              <a:t>Purpose</a:t>
            </a:r>
            <a:r>
              <a:rPr lang="en-US" sz="1800" dirty="0">
                <a:latin typeface="Times New Roman" panose="02020603050405020304" pitchFamily="18" charset="0"/>
                <a:cs typeface="Times New Roman" panose="02020603050405020304" pitchFamily="18" charset="0"/>
              </a:rPr>
              <a:t>: Deep learning model designed for the classification of PCG signals into healthy and unhealthy categories.</a:t>
            </a:r>
          </a:p>
          <a:p>
            <a:pPr lvl="2" algn="just">
              <a:lnSpc>
                <a:spcPct val="100000"/>
              </a:lnSpc>
              <a:buFont typeface="Wingdings" panose="05000000000000000000" pitchFamily="2" charset="2"/>
              <a:buChar char="Ø"/>
            </a:pPr>
            <a:r>
              <a:rPr lang="en-US" sz="1800" b="1" dirty="0">
                <a:latin typeface="Times New Roman" panose="02020603050405020304" pitchFamily="18" charset="0"/>
                <a:cs typeface="Times New Roman" panose="02020603050405020304" pitchFamily="18" charset="0"/>
              </a:rPr>
              <a:t>Strength</a:t>
            </a:r>
            <a:r>
              <a:rPr lang="en-US" sz="1800" dirty="0">
                <a:latin typeface="Times New Roman" panose="02020603050405020304" pitchFamily="18" charset="0"/>
                <a:cs typeface="Times New Roman" panose="02020603050405020304" pitchFamily="18" charset="0"/>
              </a:rPr>
              <a:t>: Excels in extracting spatial and temporal features from Gammatonegram images, providing high accuracy and robustness against noise.</a:t>
            </a:r>
          </a:p>
          <a:p>
            <a:pPr lvl="2" algn="just">
              <a:lnSpc>
                <a:spcPct val="100000"/>
              </a:lnSpc>
              <a:buFont typeface="Wingdings" panose="05000000000000000000" pitchFamily="2" charset="2"/>
              <a:buChar char="Ø"/>
            </a:pPr>
            <a:r>
              <a:rPr lang="en-US" sz="1800" b="1" dirty="0">
                <a:latin typeface="Times New Roman" panose="02020603050405020304" pitchFamily="18" charset="0"/>
                <a:cs typeface="Times New Roman" panose="02020603050405020304" pitchFamily="18" charset="0"/>
              </a:rPr>
              <a:t>Optimization</a:t>
            </a:r>
            <a:r>
              <a:rPr lang="en-US" sz="1800" dirty="0">
                <a:latin typeface="Times New Roman" panose="02020603050405020304" pitchFamily="18" charset="0"/>
                <a:cs typeface="Times New Roman" panose="02020603050405020304" pitchFamily="18" charset="0"/>
              </a:rPr>
              <a:t>: Various optimizers (Adam, SGD, RMSProp) were tested; Adam proved the most effective.</a:t>
            </a:r>
          </a:p>
          <a:p>
            <a:pPr lvl="2" algn="just">
              <a:lnSpc>
                <a:spcPct val="100000"/>
              </a:lnSpc>
              <a:buFont typeface="Wingdings" panose="05000000000000000000" pitchFamily="2" charset="2"/>
              <a:buChar char="Ø"/>
            </a:pPr>
            <a:r>
              <a:rPr lang="en-US" sz="1800" b="1" dirty="0">
                <a:latin typeface="Times New Roman" panose="02020603050405020304" pitchFamily="18" charset="0"/>
                <a:cs typeface="Times New Roman" panose="02020603050405020304" pitchFamily="18" charset="0"/>
              </a:rPr>
              <a:t>Result</a:t>
            </a:r>
            <a:r>
              <a:rPr lang="en-US" sz="1800" dirty="0">
                <a:latin typeface="Times New Roman" panose="02020603050405020304" pitchFamily="18" charset="0"/>
                <a:cs typeface="Times New Roman" panose="02020603050405020304" pitchFamily="18" charset="0"/>
              </a:rPr>
              <a:t>: Achieved 100% accuracy on the test dataset using the Adam optimizer, demonstrating its reliability for heart sound classification.</a:t>
            </a:r>
            <a:endParaRPr lang="en-US" sz="2600" dirty="0">
              <a:latin typeface="Times New Roman" panose="02020603050405020304" pitchFamily="18" charset="0"/>
              <a:cs typeface="Times New Roman" panose="02020603050405020304" pitchFamily="18" charset="0"/>
            </a:endParaRPr>
          </a:p>
          <a:p>
            <a:pPr lvl="1" algn="just">
              <a:lnSpc>
                <a:spcPct val="100000"/>
              </a:lnSpc>
              <a:buFont typeface="Wingdings" panose="05000000000000000000" pitchFamily="2" charset="2"/>
              <a:buChar char="v"/>
            </a:pPr>
            <a:r>
              <a:rPr lang="en-US" sz="2200" dirty="0">
                <a:latin typeface="Times New Roman" panose="02020603050405020304" pitchFamily="18" charset="0"/>
                <a:cs typeface="Times New Roman" panose="02020603050405020304" pitchFamily="18" charset="0"/>
              </a:rPr>
              <a:t> </a:t>
            </a:r>
            <a:r>
              <a:rPr lang="en-US" sz="2200" b="1" dirty="0">
                <a:latin typeface="Times New Roman" panose="02020603050405020304" pitchFamily="18" charset="0"/>
                <a:cs typeface="Times New Roman" panose="02020603050405020304" pitchFamily="18" charset="0"/>
              </a:rPr>
              <a:t>Optimizers :</a:t>
            </a:r>
          </a:p>
          <a:p>
            <a:pPr lvl="2" algn="just">
              <a:lnSpc>
                <a:spcPct val="100000"/>
              </a:lnSpc>
              <a:buFont typeface="Wingdings" panose="05000000000000000000" pitchFamily="2" charset="2"/>
              <a:buChar char="Ø"/>
            </a:pPr>
            <a:r>
              <a:rPr lang="en-US" sz="1800" b="1" dirty="0">
                <a:latin typeface="Times New Roman" panose="02020603050405020304" pitchFamily="18" charset="0"/>
                <a:cs typeface="Times New Roman" panose="02020603050405020304" pitchFamily="18" charset="0"/>
              </a:rPr>
              <a:t>SGD</a:t>
            </a:r>
          </a:p>
          <a:p>
            <a:pPr lvl="2" algn="just">
              <a:lnSpc>
                <a:spcPct val="100000"/>
              </a:lnSpc>
              <a:buFont typeface="Wingdings" panose="05000000000000000000" pitchFamily="2" charset="2"/>
              <a:buChar char="Ø"/>
            </a:pPr>
            <a:r>
              <a:rPr lang="en-US" sz="1800" b="1" dirty="0">
                <a:latin typeface="Times New Roman" panose="02020603050405020304" pitchFamily="18" charset="0"/>
                <a:cs typeface="Times New Roman" panose="02020603050405020304" pitchFamily="18" charset="0"/>
              </a:rPr>
              <a:t>Adagrad</a:t>
            </a:r>
          </a:p>
          <a:p>
            <a:pPr lvl="2" algn="just">
              <a:lnSpc>
                <a:spcPct val="100000"/>
              </a:lnSpc>
              <a:buFont typeface="Wingdings" panose="05000000000000000000" pitchFamily="2" charset="2"/>
              <a:buChar char="Ø"/>
            </a:pPr>
            <a:r>
              <a:rPr lang="en-US" sz="1800" b="1" dirty="0">
                <a:latin typeface="Times New Roman" panose="02020603050405020304" pitchFamily="18" charset="0"/>
                <a:cs typeface="Times New Roman" panose="02020603050405020304" pitchFamily="18" charset="0"/>
              </a:rPr>
              <a:t>Adadelta</a:t>
            </a:r>
          </a:p>
          <a:p>
            <a:pPr lvl="2" algn="just">
              <a:lnSpc>
                <a:spcPct val="100000"/>
              </a:lnSpc>
              <a:buFont typeface="Wingdings" panose="05000000000000000000" pitchFamily="2" charset="2"/>
              <a:buChar char="Ø"/>
            </a:pPr>
            <a:r>
              <a:rPr lang="en-US" sz="1800" b="1" dirty="0" err="1">
                <a:latin typeface="Times New Roman" panose="02020603050405020304" pitchFamily="18" charset="0"/>
                <a:cs typeface="Times New Roman" panose="02020603050405020304" pitchFamily="18" charset="0"/>
              </a:rPr>
              <a:t>RMSprop</a:t>
            </a:r>
            <a:endParaRPr lang="en-US" sz="1800" b="1" dirty="0">
              <a:latin typeface="Times New Roman" panose="02020603050405020304" pitchFamily="18" charset="0"/>
              <a:cs typeface="Times New Roman" panose="02020603050405020304" pitchFamily="18" charset="0"/>
            </a:endParaRPr>
          </a:p>
          <a:p>
            <a:pPr lvl="2" algn="just">
              <a:lnSpc>
                <a:spcPct val="100000"/>
              </a:lnSpc>
              <a:buFont typeface="Wingdings" panose="05000000000000000000" pitchFamily="2" charset="2"/>
              <a:buChar char="Ø"/>
            </a:pPr>
            <a:r>
              <a:rPr lang="en-US" sz="1800" b="1" dirty="0">
                <a:latin typeface="Times New Roman" panose="02020603050405020304" pitchFamily="18" charset="0"/>
                <a:cs typeface="Times New Roman" panose="02020603050405020304" pitchFamily="18" charset="0"/>
              </a:rPr>
              <a:t>Adam</a:t>
            </a:r>
            <a:endParaRPr lang="en-IN" sz="1800" b="1" dirty="0">
              <a:latin typeface="Times New Roman" panose="02020603050405020304" pitchFamily="18" charset="0"/>
              <a:cs typeface="Times New Roman" panose="02020603050405020304" pitchFamily="18" charset="0"/>
            </a:endParaRPr>
          </a:p>
        </p:txBody>
      </p:sp>
      <p:sp>
        <p:nvSpPr>
          <p:cNvPr id="4" name="Date Placeholder 3">
            <a:extLst>
              <a:ext uri="{FF2B5EF4-FFF2-40B4-BE49-F238E27FC236}">
                <a16:creationId xmlns:a16="http://schemas.microsoft.com/office/drawing/2014/main" id="{10850CEC-1D61-421B-B7D9-2A0B59CC41E6}"/>
              </a:ext>
            </a:extLst>
          </p:cNvPr>
          <p:cNvSpPr>
            <a:spLocks noGrp="1"/>
          </p:cNvSpPr>
          <p:nvPr>
            <p:ph type="dt" sz="half" idx="10"/>
          </p:nvPr>
        </p:nvSpPr>
        <p:spPr/>
        <p:txBody>
          <a:bodyPr/>
          <a:lstStyle/>
          <a:p>
            <a:fld id="{624C803B-62AD-4010-AEFB-D9AF802A6496}" type="datetime1">
              <a:rPr lang="en-IN" smtClean="0"/>
              <a:t>19-03-2025</a:t>
            </a:fld>
            <a:endParaRPr lang="en-IN"/>
          </a:p>
        </p:txBody>
      </p:sp>
      <p:sp>
        <p:nvSpPr>
          <p:cNvPr id="5" name="Footer Placeholder 4">
            <a:extLst>
              <a:ext uri="{FF2B5EF4-FFF2-40B4-BE49-F238E27FC236}">
                <a16:creationId xmlns:a16="http://schemas.microsoft.com/office/drawing/2014/main" id="{A93FB82A-C909-48D7-99CE-E161E374B2CF}"/>
              </a:ext>
            </a:extLst>
          </p:cNvPr>
          <p:cNvSpPr>
            <a:spLocks noGrp="1"/>
          </p:cNvSpPr>
          <p:nvPr>
            <p:ph type="ftr" sz="quarter" idx="11"/>
          </p:nvPr>
        </p:nvSpPr>
        <p:spPr/>
        <p:txBody>
          <a:bodyPr/>
          <a:lstStyle/>
          <a:p>
            <a:r>
              <a:rPr lang="en-US"/>
              <a:t>Review No.         Batch No.           Department of CSE</a:t>
            </a:r>
            <a:endParaRPr lang="en-IN"/>
          </a:p>
        </p:txBody>
      </p:sp>
      <p:sp>
        <p:nvSpPr>
          <p:cNvPr id="6" name="Slide Number Placeholder 5">
            <a:extLst>
              <a:ext uri="{FF2B5EF4-FFF2-40B4-BE49-F238E27FC236}">
                <a16:creationId xmlns:a16="http://schemas.microsoft.com/office/drawing/2014/main" id="{A96E8D6E-F581-4454-94BA-34DCF763E2DB}"/>
              </a:ext>
            </a:extLst>
          </p:cNvPr>
          <p:cNvSpPr>
            <a:spLocks noGrp="1"/>
          </p:cNvSpPr>
          <p:nvPr>
            <p:ph type="sldNum" sz="quarter" idx="12"/>
          </p:nvPr>
        </p:nvSpPr>
        <p:spPr/>
        <p:txBody>
          <a:bodyPr/>
          <a:lstStyle/>
          <a:p>
            <a:fld id="{65DCBD69-296B-4D7C-AF62-9B588FC78772}" type="slidenum">
              <a:rPr lang="en-IN" smtClean="0"/>
              <a:t>13</a:t>
            </a:fld>
            <a:endParaRPr lang="en-IN"/>
          </a:p>
        </p:txBody>
      </p:sp>
      <p:sp>
        <p:nvSpPr>
          <p:cNvPr id="8" name="TextBox 7">
            <a:extLst>
              <a:ext uri="{FF2B5EF4-FFF2-40B4-BE49-F238E27FC236}">
                <a16:creationId xmlns:a16="http://schemas.microsoft.com/office/drawing/2014/main" id="{8CFA1FD0-DC7F-4F37-81DF-7A92647DFE11}"/>
              </a:ext>
            </a:extLst>
          </p:cNvPr>
          <p:cNvSpPr txBox="1"/>
          <p:nvPr/>
        </p:nvSpPr>
        <p:spPr>
          <a:xfrm>
            <a:off x="5704773" y="389493"/>
            <a:ext cx="2743200"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Fig :- CNN-Based Model</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918803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5C58DA4-C20A-4396-908B-2350E7671BF4}"/>
              </a:ext>
            </a:extLst>
          </p:cNvPr>
          <p:cNvSpPr>
            <a:spLocks noGrp="1"/>
          </p:cNvSpPr>
          <p:nvPr>
            <p:ph type="dt" sz="half" idx="10"/>
          </p:nvPr>
        </p:nvSpPr>
        <p:spPr/>
        <p:txBody>
          <a:bodyPr/>
          <a:lstStyle/>
          <a:p>
            <a:fld id="{624C803B-62AD-4010-AEFB-D9AF802A6496}" type="datetime1">
              <a:rPr lang="en-IN" smtClean="0"/>
              <a:t>19-03-2025</a:t>
            </a:fld>
            <a:endParaRPr lang="en-IN"/>
          </a:p>
        </p:txBody>
      </p:sp>
      <p:sp>
        <p:nvSpPr>
          <p:cNvPr id="5" name="Footer Placeholder 4">
            <a:extLst>
              <a:ext uri="{FF2B5EF4-FFF2-40B4-BE49-F238E27FC236}">
                <a16:creationId xmlns:a16="http://schemas.microsoft.com/office/drawing/2014/main" id="{93649C1C-6032-4F21-90C4-F932F726374B}"/>
              </a:ext>
            </a:extLst>
          </p:cNvPr>
          <p:cNvSpPr>
            <a:spLocks noGrp="1"/>
          </p:cNvSpPr>
          <p:nvPr>
            <p:ph type="ftr" sz="quarter" idx="11"/>
          </p:nvPr>
        </p:nvSpPr>
        <p:spPr/>
        <p:txBody>
          <a:bodyPr/>
          <a:lstStyle/>
          <a:p>
            <a:r>
              <a:rPr lang="en-US"/>
              <a:t>Review No.         Batch No.           Department of CSE</a:t>
            </a:r>
            <a:endParaRPr lang="en-IN"/>
          </a:p>
        </p:txBody>
      </p:sp>
      <p:sp>
        <p:nvSpPr>
          <p:cNvPr id="6" name="Slide Number Placeholder 5">
            <a:extLst>
              <a:ext uri="{FF2B5EF4-FFF2-40B4-BE49-F238E27FC236}">
                <a16:creationId xmlns:a16="http://schemas.microsoft.com/office/drawing/2014/main" id="{54B1A789-C335-4A14-ACBE-555BCA72A9D1}"/>
              </a:ext>
            </a:extLst>
          </p:cNvPr>
          <p:cNvSpPr>
            <a:spLocks noGrp="1"/>
          </p:cNvSpPr>
          <p:nvPr>
            <p:ph type="sldNum" sz="quarter" idx="12"/>
          </p:nvPr>
        </p:nvSpPr>
        <p:spPr/>
        <p:txBody>
          <a:bodyPr/>
          <a:lstStyle/>
          <a:p>
            <a:fld id="{65DCBD69-296B-4D7C-AF62-9B588FC78772}" type="slidenum">
              <a:rPr lang="en-IN" smtClean="0"/>
              <a:t>14</a:t>
            </a:fld>
            <a:endParaRPr lang="en-IN"/>
          </a:p>
        </p:txBody>
      </p:sp>
      <p:pic>
        <p:nvPicPr>
          <p:cNvPr id="10" name="Content Placeholder 9">
            <a:extLst>
              <a:ext uri="{FF2B5EF4-FFF2-40B4-BE49-F238E27FC236}">
                <a16:creationId xmlns:a16="http://schemas.microsoft.com/office/drawing/2014/main" id="{53768CDB-8F60-4E0F-863C-5113D1902D0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05790" y="569819"/>
            <a:ext cx="9305925" cy="5476875"/>
          </a:xfrm>
        </p:spPr>
      </p:pic>
    </p:spTree>
    <p:extLst>
      <p:ext uri="{BB962C8B-B14F-4D97-AF65-F5344CB8AC3E}">
        <p14:creationId xmlns:p14="http://schemas.microsoft.com/office/powerpoint/2010/main" val="5580114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92E3C31-B746-438D-873E-D9C4C9828D8E}"/>
              </a:ext>
            </a:extLst>
          </p:cNvPr>
          <p:cNvSpPr>
            <a:spLocks noGrp="1"/>
          </p:cNvSpPr>
          <p:nvPr>
            <p:ph type="dt" sz="half" idx="10"/>
          </p:nvPr>
        </p:nvSpPr>
        <p:spPr/>
        <p:txBody>
          <a:bodyPr/>
          <a:lstStyle/>
          <a:p>
            <a:fld id="{624C803B-62AD-4010-AEFB-D9AF802A6496}" type="datetime1">
              <a:rPr lang="en-IN" smtClean="0"/>
              <a:t>19-03-2025</a:t>
            </a:fld>
            <a:endParaRPr lang="en-IN"/>
          </a:p>
        </p:txBody>
      </p:sp>
      <p:sp>
        <p:nvSpPr>
          <p:cNvPr id="5" name="Footer Placeholder 4">
            <a:extLst>
              <a:ext uri="{FF2B5EF4-FFF2-40B4-BE49-F238E27FC236}">
                <a16:creationId xmlns:a16="http://schemas.microsoft.com/office/drawing/2014/main" id="{F0879549-DBD9-4815-8ECF-0F4987CA94A3}"/>
              </a:ext>
            </a:extLst>
          </p:cNvPr>
          <p:cNvSpPr>
            <a:spLocks noGrp="1"/>
          </p:cNvSpPr>
          <p:nvPr>
            <p:ph type="ftr" sz="quarter" idx="11"/>
          </p:nvPr>
        </p:nvSpPr>
        <p:spPr/>
        <p:txBody>
          <a:bodyPr/>
          <a:lstStyle/>
          <a:p>
            <a:r>
              <a:rPr lang="en-US"/>
              <a:t>Review No.         Batch No.           Department of CSE</a:t>
            </a:r>
            <a:endParaRPr lang="en-IN"/>
          </a:p>
        </p:txBody>
      </p:sp>
      <p:sp>
        <p:nvSpPr>
          <p:cNvPr id="6" name="Slide Number Placeholder 5">
            <a:extLst>
              <a:ext uri="{FF2B5EF4-FFF2-40B4-BE49-F238E27FC236}">
                <a16:creationId xmlns:a16="http://schemas.microsoft.com/office/drawing/2014/main" id="{C862FA50-3E84-4F52-946F-DD1B876C47A3}"/>
              </a:ext>
            </a:extLst>
          </p:cNvPr>
          <p:cNvSpPr>
            <a:spLocks noGrp="1"/>
          </p:cNvSpPr>
          <p:nvPr>
            <p:ph type="sldNum" sz="quarter" idx="12"/>
          </p:nvPr>
        </p:nvSpPr>
        <p:spPr/>
        <p:txBody>
          <a:bodyPr/>
          <a:lstStyle/>
          <a:p>
            <a:fld id="{65DCBD69-296B-4D7C-AF62-9B588FC78772}" type="slidenum">
              <a:rPr lang="en-IN" smtClean="0"/>
              <a:t>15</a:t>
            </a:fld>
            <a:endParaRPr lang="en-IN"/>
          </a:p>
        </p:txBody>
      </p:sp>
      <p:pic>
        <p:nvPicPr>
          <p:cNvPr id="8" name="Picture 7">
            <a:extLst>
              <a:ext uri="{FF2B5EF4-FFF2-40B4-BE49-F238E27FC236}">
                <a16:creationId xmlns:a16="http://schemas.microsoft.com/office/drawing/2014/main" id="{400AF59F-28FB-4F91-907B-E1DFDFB62C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32179" y="663388"/>
            <a:ext cx="6121621" cy="5091953"/>
          </a:xfrm>
          <a:prstGeom prst="rect">
            <a:avLst/>
          </a:prstGeom>
        </p:spPr>
      </p:pic>
      <p:sp>
        <p:nvSpPr>
          <p:cNvPr id="12" name="Rectangle 5">
            <a:extLst>
              <a:ext uri="{FF2B5EF4-FFF2-40B4-BE49-F238E27FC236}">
                <a16:creationId xmlns:a16="http://schemas.microsoft.com/office/drawing/2014/main" id="{E7D261E9-B8B7-4AAF-AC36-524375CD818E}"/>
              </a:ext>
            </a:extLst>
          </p:cNvPr>
          <p:cNvSpPr>
            <a:spLocks noGrp="1" noChangeArrowheads="1"/>
          </p:cNvSpPr>
          <p:nvPr>
            <p:ph idx="1"/>
          </p:nvPr>
        </p:nvSpPr>
        <p:spPr bwMode="auto">
          <a:xfrm>
            <a:off x="730623" y="766732"/>
            <a:ext cx="4872317" cy="53245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Input Layer</a:t>
            </a:r>
            <a:endParaRPr lang="en-US" altLang="en-US" sz="1600" dirty="0">
              <a:latin typeface="Times New Roman" panose="02020603050405020304" pitchFamily="18" charset="0"/>
              <a:cs typeface="Times New Roman" panose="02020603050405020304" pitchFamily="18" charset="0"/>
            </a:endParaRPr>
          </a:p>
          <a:p>
            <a:pPr lvl="1" eaLnBrk="0" fontAlgn="base" hangingPunct="0">
              <a:lnSpc>
                <a:spcPct val="100000"/>
              </a:lnSpc>
              <a:spcBef>
                <a:spcPct val="0"/>
              </a:spcBef>
              <a:spcAft>
                <a:spcPct val="0"/>
              </a:spcAft>
              <a:buFont typeface="Wingdings" panose="05000000000000000000" pitchFamily="2" charset="2"/>
              <a:buChar char="Ø"/>
            </a:pPr>
            <a:r>
              <a:rPr kumimoji="0" lang="en-US" altLang="en-US" sz="16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Input</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150x150x3 Gammatonegram image.</a:t>
            </a:r>
          </a:p>
          <a:p>
            <a:pPr lvl="1" eaLnBrk="0" fontAlgn="base" hangingPunct="0">
              <a:lnSpc>
                <a:spcPct val="100000"/>
              </a:lnSpc>
              <a:spcBef>
                <a:spcPct val="0"/>
              </a:spcBef>
              <a:spcAft>
                <a:spcPct val="0"/>
              </a:spcAft>
              <a:buFont typeface="Wingdings" panose="05000000000000000000" pitchFamily="2" charset="2"/>
              <a:buChar char="Ø"/>
            </a:pPr>
            <a:r>
              <a:rPr kumimoji="0" lang="en-US" altLang="en-US" sz="16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Output</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Sent to first Conv2D layer.</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Conv2D Layer 1</a:t>
            </a:r>
            <a:endParaRPr lang="en-US" altLang="en-US" sz="1600" dirty="0">
              <a:latin typeface="Times New Roman" panose="02020603050405020304" pitchFamily="18" charset="0"/>
              <a:cs typeface="Times New Roman" panose="02020603050405020304" pitchFamily="18" charset="0"/>
            </a:endParaRPr>
          </a:p>
          <a:p>
            <a:pPr lvl="1" eaLnBrk="0" fontAlgn="base" hangingPunct="0">
              <a:lnSpc>
                <a:spcPct val="100000"/>
              </a:lnSpc>
              <a:spcBef>
                <a:spcPct val="0"/>
              </a:spcBef>
              <a:spcAft>
                <a:spcPct val="0"/>
              </a:spcAft>
              <a:buFont typeface="Wingdings" panose="05000000000000000000" pitchFamily="2" charset="2"/>
              <a:buChar char="Ø"/>
            </a:pPr>
            <a:r>
              <a:rPr kumimoji="0" lang="en-US" altLang="en-US" sz="16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Output</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150x150x12 feature map.</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Max-Pooling Layer 1</a:t>
            </a:r>
            <a:endPar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lvl="1" eaLnBrk="0" fontAlgn="base" hangingPunct="0">
              <a:lnSpc>
                <a:spcPct val="100000"/>
              </a:lnSpc>
              <a:spcBef>
                <a:spcPct val="0"/>
              </a:spcBef>
              <a:spcAft>
                <a:spcPct val="0"/>
              </a:spcAft>
              <a:buFont typeface="Wingdings" panose="05000000000000000000" pitchFamily="2" charset="2"/>
              <a:buChar char="Ø"/>
            </a:pPr>
            <a:r>
              <a:rPr kumimoji="0" lang="en-US" altLang="en-US" sz="16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Output</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75x75x12 feature map.</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Conv2D Layer 2</a:t>
            </a:r>
            <a:endPar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lvl="1" eaLnBrk="0" fontAlgn="base" hangingPunct="0">
              <a:lnSpc>
                <a:spcPct val="100000"/>
              </a:lnSpc>
              <a:spcBef>
                <a:spcPct val="0"/>
              </a:spcBef>
              <a:spcAft>
                <a:spcPct val="0"/>
              </a:spcAft>
              <a:buFont typeface="Wingdings" panose="05000000000000000000" pitchFamily="2" charset="2"/>
              <a:buChar char="Ø"/>
            </a:pPr>
            <a:r>
              <a:rPr kumimoji="0" lang="en-US" altLang="en-US" sz="16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Output</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75x75x20 feature map.</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Conv2D Layer 3</a:t>
            </a:r>
            <a:endPar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lvl="1" eaLnBrk="0" fontAlgn="base" hangingPunct="0">
              <a:lnSpc>
                <a:spcPct val="100000"/>
              </a:lnSpc>
              <a:spcBef>
                <a:spcPct val="0"/>
              </a:spcBef>
              <a:spcAft>
                <a:spcPct val="0"/>
              </a:spcAft>
              <a:buFont typeface="Wingdings" panose="05000000000000000000" pitchFamily="2" charset="2"/>
              <a:buChar char="Ø"/>
            </a:pPr>
            <a:r>
              <a:rPr kumimoji="0" lang="en-US" altLang="en-US" sz="16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Output</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75x75x32 feature map.</a:t>
            </a:r>
          </a:p>
          <a:p>
            <a:pPr eaLnBrk="0" fontAlgn="base" hangingPunct="0">
              <a:lnSpc>
                <a:spcPct val="100000"/>
              </a:lnSpc>
              <a:spcBef>
                <a:spcPct val="0"/>
              </a:spcBef>
              <a:spcAft>
                <a:spcPct val="0"/>
              </a:spcAft>
            </a:pPr>
            <a:r>
              <a:rPr lang="en-US" altLang="en-US" sz="1600" b="1" dirty="0">
                <a:latin typeface="Times New Roman" panose="02020603050405020304" pitchFamily="18" charset="0"/>
                <a:cs typeface="Times New Roman" panose="02020603050405020304" pitchFamily="18" charset="0"/>
              </a:rPr>
              <a:t>Max-Pooling Layer 2</a:t>
            </a:r>
          </a:p>
          <a:p>
            <a:pPr lvl="1" eaLnBrk="0" fontAlgn="base" hangingPunct="0">
              <a:lnSpc>
                <a:spcPct val="100000"/>
              </a:lnSpc>
              <a:spcBef>
                <a:spcPct val="0"/>
              </a:spcBef>
              <a:spcAft>
                <a:spcPct val="0"/>
              </a:spcAft>
              <a:buFont typeface="Wingdings" panose="05000000000000000000" pitchFamily="2" charset="2"/>
              <a:buChar char="Ø"/>
            </a:pPr>
            <a:r>
              <a:rPr lang="en-US" altLang="en-US" sz="1600" b="1" dirty="0">
                <a:latin typeface="Times New Roman" panose="02020603050405020304" pitchFamily="18" charset="0"/>
                <a:cs typeface="Times New Roman" panose="02020603050405020304" pitchFamily="18" charset="0"/>
              </a:rPr>
              <a:t>Output: </a:t>
            </a:r>
            <a:r>
              <a:rPr lang="en-US" altLang="en-US" sz="1600" dirty="0">
                <a:latin typeface="Times New Roman" panose="02020603050405020304" pitchFamily="18" charset="0"/>
                <a:cs typeface="Times New Roman" panose="02020603050405020304" pitchFamily="18" charset="0"/>
              </a:rPr>
              <a:t>37x37x32 feature map.</a:t>
            </a:r>
          </a:p>
          <a:p>
            <a:pPr eaLnBrk="0" fontAlgn="base" hangingPunct="0">
              <a:lnSpc>
                <a:spcPct val="100000"/>
              </a:lnSpc>
              <a:spcBef>
                <a:spcPct val="0"/>
              </a:spcBef>
              <a:spcAft>
                <a:spcPct val="0"/>
              </a:spcAft>
            </a:pPr>
            <a:r>
              <a:rPr lang="en-US" altLang="en-US" sz="1600" b="1" dirty="0">
                <a:latin typeface="Times New Roman" panose="02020603050405020304" pitchFamily="18" charset="0"/>
                <a:cs typeface="Times New Roman" panose="02020603050405020304" pitchFamily="18" charset="0"/>
              </a:rPr>
              <a:t>Flattening Layer</a:t>
            </a:r>
            <a:endParaRPr lang="en-US" altLang="en-US" sz="1600" dirty="0">
              <a:latin typeface="Times New Roman" panose="02020603050405020304" pitchFamily="18" charset="0"/>
              <a:cs typeface="Times New Roman" panose="02020603050405020304" pitchFamily="18" charset="0"/>
            </a:endParaRPr>
          </a:p>
          <a:p>
            <a:pPr lvl="1" eaLnBrk="0" fontAlgn="base" hangingPunct="0">
              <a:lnSpc>
                <a:spcPct val="100000"/>
              </a:lnSpc>
              <a:spcBef>
                <a:spcPct val="0"/>
              </a:spcBef>
              <a:spcAft>
                <a:spcPct val="0"/>
              </a:spcAft>
              <a:buFont typeface="Wingdings" panose="05000000000000000000" pitchFamily="2" charset="2"/>
              <a:buChar char="Ø"/>
            </a:pPr>
            <a:r>
              <a:rPr lang="en-US" altLang="en-US" sz="1600" b="1" dirty="0">
                <a:latin typeface="Times New Roman" panose="02020603050405020304" pitchFamily="18" charset="0"/>
                <a:cs typeface="Times New Roman" panose="02020603050405020304" pitchFamily="18" charset="0"/>
              </a:rPr>
              <a:t>Output: </a:t>
            </a:r>
            <a:r>
              <a:rPr lang="en-US" altLang="en-US" sz="1600" dirty="0">
                <a:latin typeface="Times New Roman" panose="02020603050405020304" pitchFamily="18" charset="0"/>
                <a:cs typeface="Times New Roman" panose="02020603050405020304" pitchFamily="18" charset="0"/>
              </a:rPr>
              <a:t>43,888 features.</a:t>
            </a:r>
          </a:p>
          <a:p>
            <a:pPr eaLnBrk="0" fontAlgn="base" hangingPunct="0">
              <a:lnSpc>
                <a:spcPct val="100000"/>
              </a:lnSpc>
              <a:spcBef>
                <a:spcPct val="0"/>
              </a:spcBef>
              <a:spcAft>
                <a:spcPct val="0"/>
              </a:spcAft>
            </a:pPr>
            <a:r>
              <a:rPr lang="en-US" altLang="en-US" sz="1600" b="1" dirty="0">
                <a:latin typeface="Times New Roman" panose="02020603050405020304" pitchFamily="18" charset="0"/>
                <a:cs typeface="Times New Roman" panose="02020603050405020304" pitchFamily="18" charset="0"/>
              </a:rPr>
              <a:t>Fully Connected Layers</a:t>
            </a:r>
            <a:endParaRPr lang="en-US" altLang="en-US" sz="1600" dirty="0">
              <a:latin typeface="Times New Roman" panose="02020603050405020304" pitchFamily="18" charset="0"/>
              <a:cs typeface="Times New Roman" panose="02020603050405020304" pitchFamily="18" charset="0"/>
            </a:endParaRPr>
          </a:p>
          <a:p>
            <a:pPr lvl="1" eaLnBrk="0" fontAlgn="base" hangingPunct="0">
              <a:lnSpc>
                <a:spcPct val="100000"/>
              </a:lnSpc>
              <a:spcBef>
                <a:spcPct val="0"/>
              </a:spcBef>
              <a:spcAft>
                <a:spcPct val="0"/>
              </a:spcAft>
              <a:buFont typeface="Wingdings" panose="05000000000000000000" pitchFamily="2" charset="2"/>
              <a:buChar char="Ø"/>
            </a:pPr>
            <a:r>
              <a:rPr lang="en-US" altLang="en-US" sz="1600" b="1" dirty="0">
                <a:latin typeface="Times New Roman" panose="02020603050405020304" pitchFamily="18" charset="0"/>
                <a:cs typeface="Times New Roman" panose="02020603050405020304" pitchFamily="18" charset="0"/>
              </a:rPr>
              <a:t>Layer 1: </a:t>
            </a:r>
            <a:r>
              <a:rPr lang="en-US" altLang="en-US" sz="1600" dirty="0">
                <a:latin typeface="Times New Roman" panose="02020603050405020304" pitchFamily="18" charset="0"/>
                <a:cs typeface="Times New Roman" panose="02020603050405020304" pitchFamily="18" charset="0"/>
              </a:rPr>
              <a:t>256 features.</a:t>
            </a:r>
          </a:p>
          <a:p>
            <a:pPr lvl="1" eaLnBrk="0" fontAlgn="base" hangingPunct="0">
              <a:lnSpc>
                <a:spcPct val="100000"/>
              </a:lnSpc>
              <a:spcBef>
                <a:spcPct val="0"/>
              </a:spcBef>
              <a:spcAft>
                <a:spcPct val="0"/>
              </a:spcAft>
              <a:buFont typeface="Wingdings" panose="05000000000000000000" pitchFamily="2" charset="2"/>
              <a:buChar char="Ø"/>
            </a:pPr>
            <a:r>
              <a:rPr lang="en-US" altLang="en-US" sz="1600" b="1" dirty="0">
                <a:latin typeface="Times New Roman" panose="02020603050405020304" pitchFamily="18" charset="0"/>
                <a:cs typeface="Times New Roman" panose="02020603050405020304" pitchFamily="18" charset="0"/>
              </a:rPr>
              <a:t>Layer 2: </a:t>
            </a:r>
            <a:r>
              <a:rPr lang="en-US" altLang="en-US" sz="1600" dirty="0">
                <a:latin typeface="Times New Roman" panose="02020603050405020304" pitchFamily="18" charset="0"/>
                <a:cs typeface="Times New Roman" panose="02020603050405020304" pitchFamily="18" charset="0"/>
              </a:rPr>
              <a:t>128 features.</a:t>
            </a:r>
          </a:p>
          <a:p>
            <a:pPr eaLnBrk="0" fontAlgn="base" hangingPunct="0">
              <a:lnSpc>
                <a:spcPct val="100000"/>
              </a:lnSpc>
              <a:spcBef>
                <a:spcPct val="0"/>
              </a:spcBef>
              <a:spcAft>
                <a:spcPct val="0"/>
              </a:spcAft>
            </a:pPr>
            <a:r>
              <a:rPr lang="en-US" altLang="en-US" sz="1600" b="1" dirty="0">
                <a:latin typeface="Times New Roman" panose="02020603050405020304" pitchFamily="18" charset="0"/>
                <a:cs typeface="Times New Roman" panose="02020603050405020304" pitchFamily="18" charset="0"/>
              </a:rPr>
              <a:t>Output Layer: </a:t>
            </a:r>
            <a:r>
              <a:rPr lang="en-US" altLang="en-US" sz="1600" dirty="0">
                <a:latin typeface="Times New Roman" panose="02020603050405020304" pitchFamily="18" charset="0"/>
                <a:cs typeface="Times New Roman" panose="02020603050405020304" pitchFamily="18" charset="0"/>
              </a:rPr>
              <a:t>Probabilities for "Healthy" and "Unhealthy."</a:t>
            </a:r>
            <a:endPar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indent="0" eaLnBrk="0" fontAlgn="base" hangingPunct="0">
              <a:lnSpc>
                <a:spcPct val="100000"/>
              </a:lnSpc>
              <a:spcBef>
                <a:spcPct val="0"/>
              </a:spcBef>
              <a:spcAft>
                <a:spcPct val="0"/>
              </a:spcAft>
              <a:buNone/>
            </a:pPr>
            <a:endParaRPr lang="en-US"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623041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98F6586D-9F21-4139-A74C-0D79F56EE016}"/>
              </a:ext>
            </a:extLst>
          </p:cNvPr>
          <p:cNvSpPr>
            <a:spLocks noGrp="1"/>
          </p:cNvSpPr>
          <p:nvPr>
            <p:ph type="dt" sz="half" idx="10"/>
          </p:nvPr>
        </p:nvSpPr>
        <p:spPr/>
        <p:txBody>
          <a:bodyPr/>
          <a:lstStyle/>
          <a:p>
            <a:fld id="{624C803B-62AD-4010-AEFB-D9AF802A6496}" type="datetime1">
              <a:rPr lang="en-IN" smtClean="0"/>
              <a:t>19-03-2025</a:t>
            </a:fld>
            <a:endParaRPr lang="en-IN"/>
          </a:p>
        </p:txBody>
      </p:sp>
      <p:sp>
        <p:nvSpPr>
          <p:cNvPr id="5" name="Footer Placeholder 4">
            <a:extLst>
              <a:ext uri="{FF2B5EF4-FFF2-40B4-BE49-F238E27FC236}">
                <a16:creationId xmlns:a16="http://schemas.microsoft.com/office/drawing/2014/main" id="{B4246B3C-7CCE-4114-BCFA-352DB986886C}"/>
              </a:ext>
            </a:extLst>
          </p:cNvPr>
          <p:cNvSpPr>
            <a:spLocks noGrp="1"/>
          </p:cNvSpPr>
          <p:nvPr>
            <p:ph type="ftr" sz="quarter" idx="11"/>
          </p:nvPr>
        </p:nvSpPr>
        <p:spPr/>
        <p:txBody>
          <a:bodyPr/>
          <a:lstStyle/>
          <a:p>
            <a:r>
              <a:rPr lang="en-US"/>
              <a:t>Review No.         Batch No.           Department of CSE</a:t>
            </a:r>
            <a:endParaRPr lang="en-IN"/>
          </a:p>
        </p:txBody>
      </p:sp>
      <p:sp>
        <p:nvSpPr>
          <p:cNvPr id="6" name="Slide Number Placeholder 5">
            <a:extLst>
              <a:ext uri="{FF2B5EF4-FFF2-40B4-BE49-F238E27FC236}">
                <a16:creationId xmlns:a16="http://schemas.microsoft.com/office/drawing/2014/main" id="{3BD86F3E-ECEB-4E9A-8C84-CBEF490BF94F}"/>
              </a:ext>
            </a:extLst>
          </p:cNvPr>
          <p:cNvSpPr>
            <a:spLocks noGrp="1"/>
          </p:cNvSpPr>
          <p:nvPr>
            <p:ph type="sldNum" sz="quarter" idx="12"/>
          </p:nvPr>
        </p:nvSpPr>
        <p:spPr/>
        <p:txBody>
          <a:bodyPr/>
          <a:lstStyle/>
          <a:p>
            <a:fld id="{65DCBD69-296B-4D7C-AF62-9B588FC78772}" type="slidenum">
              <a:rPr lang="en-IN" smtClean="0"/>
              <a:t>16</a:t>
            </a:fld>
            <a:endParaRPr lang="en-IN"/>
          </a:p>
        </p:txBody>
      </p:sp>
      <p:pic>
        <p:nvPicPr>
          <p:cNvPr id="10" name="Picture 9">
            <a:extLst>
              <a:ext uri="{FF2B5EF4-FFF2-40B4-BE49-F238E27FC236}">
                <a16:creationId xmlns:a16="http://schemas.microsoft.com/office/drawing/2014/main" id="{BEFD5E7E-9E67-4B67-BAD5-10A4F1224D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5704" y="942773"/>
            <a:ext cx="10640591" cy="4972453"/>
          </a:xfrm>
          <a:prstGeom prst="rect">
            <a:avLst/>
          </a:prstGeom>
        </p:spPr>
      </p:pic>
    </p:spTree>
    <p:extLst>
      <p:ext uri="{BB962C8B-B14F-4D97-AF65-F5344CB8AC3E}">
        <p14:creationId xmlns:p14="http://schemas.microsoft.com/office/powerpoint/2010/main" val="31797692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45DB3B1-7702-A34D-B15A-E964B95D6FB5}"/>
              </a:ext>
            </a:extLst>
          </p:cNvPr>
          <p:cNvSpPr>
            <a:spLocks noGrp="1"/>
          </p:cNvSpPr>
          <p:nvPr>
            <p:ph type="title"/>
          </p:nvPr>
        </p:nvSpPr>
        <p:spPr>
          <a:xfrm>
            <a:off x="1180618" y="248582"/>
            <a:ext cx="10173182" cy="1128009"/>
          </a:xfrm>
        </p:spPr>
        <p:txBody>
          <a:bodyPr/>
          <a:lstStyle/>
          <a:p>
            <a:pPr algn="ctr"/>
            <a:r>
              <a:rPr lang="en-US" b="1" dirty="0">
                <a:latin typeface="Times New Roman" panose="02020603050405020304" pitchFamily="18" charset="0"/>
                <a:cs typeface="Times New Roman" panose="02020603050405020304" pitchFamily="18" charset="0"/>
              </a:rPr>
              <a:t>IMPLEMENTATION</a:t>
            </a:r>
          </a:p>
        </p:txBody>
      </p:sp>
      <p:sp>
        <p:nvSpPr>
          <p:cNvPr id="5" name="Date Placeholder 4">
            <a:extLst>
              <a:ext uri="{FF2B5EF4-FFF2-40B4-BE49-F238E27FC236}">
                <a16:creationId xmlns:a16="http://schemas.microsoft.com/office/drawing/2014/main" id="{BD5C2420-26C9-65B4-41BA-D5CA69721C05}"/>
              </a:ext>
            </a:extLst>
          </p:cNvPr>
          <p:cNvSpPr>
            <a:spLocks noGrp="1"/>
          </p:cNvSpPr>
          <p:nvPr>
            <p:ph type="dt" sz="half" idx="10"/>
          </p:nvPr>
        </p:nvSpPr>
        <p:spPr/>
        <p:txBody>
          <a:bodyPr/>
          <a:lstStyle/>
          <a:p>
            <a:fld id="{DE2B2372-D1F2-4A4D-8D2F-C41CCD86F877}" type="datetime1">
              <a:rPr lang="en-IN" smtClean="0">
                <a:latin typeface="Times New Roman" panose="02020603050405020304" pitchFamily="18" charset="0"/>
                <a:cs typeface="Times New Roman" panose="02020603050405020304" pitchFamily="18" charset="0"/>
              </a:rPr>
              <a:t>19-03-2025</a:t>
            </a:fld>
            <a:endParaRPr lang="en-US">
              <a:latin typeface="Times New Roman" panose="02020603050405020304" pitchFamily="18" charset="0"/>
              <a:cs typeface="Times New Roman" panose="02020603050405020304" pitchFamily="18" charset="0"/>
            </a:endParaRPr>
          </a:p>
        </p:txBody>
      </p:sp>
      <p:sp>
        <p:nvSpPr>
          <p:cNvPr id="6" name="Footer Placeholder 5">
            <a:extLst>
              <a:ext uri="{FF2B5EF4-FFF2-40B4-BE49-F238E27FC236}">
                <a16:creationId xmlns:a16="http://schemas.microsoft.com/office/drawing/2014/main" id="{AE9B4454-96E6-70D8-1440-2142487397DF}"/>
              </a:ext>
            </a:extLst>
          </p:cNvPr>
          <p:cNvSpPr>
            <a:spLocks noGrp="1"/>
          </p:cNvSpPr>
          <p:nvPr>
            <p:ph type="ftr" sz="quarter" idx="11"/>
          </p:nvPr>
        </p:nvSpPr>
        <p:spPr/>
        <p:txBody>
          <a:bodyPr/>
          <a:lstStyle/>
          <a:p>
            <a:r>
              <a:rPr lang="en-US">
                <a:latin typeface="Times New Roman" panose="02020603050405020304" pitchFamily="18" charset="0"/>
                <a:cs typeface="Times New Roman" panose="02020603050405020304" pitchFamily="18" charset="0"/>
              </a:rPr>
              <a:t>Review No.         Batch No.           Department of CSE</a:t>
            </a:r>
          </a:p>
        </p:txBody>
      </p:sp>
      <p:sp>
        <p:nvSpPr>
          <p:cNvPr id="7" name="Slide Number Placeholder 6">
            <a:extLst>
              <a:ext uri="{FF2B5EF4-FFF2-40B4-BE49-F238E27FC236}">
                <a16:creationId xmlns:a16="http://schemas.microsoft.com/office/drawing/2014/main" id="{5F827BAA-7E22-F268-D9DC-5E17D9155237}"/>
              </a:ext>
            </a:extLst>
          </p:cNvPr>
          <p:cNvSpPr>
            <a:spLocks noGrp="1"/>
          </p:cNvSpPr>
          <p:nvPr>
            <p:ph type="sldNum" sz="quarter" idx="12"/>
          </p:nvPr>
        </p:nvSpPr>
        <p:spPr/>
        <p:txBody>
          <a:bodyPr/>
          <a:lstStyle/>
          <a:p>
            <a:fld id="{B961B71F-4B40-8942-BB88-E0F5C0B46E10}" type="slidenum">
              <a:rPr lang="en-US" smtClean="0">
                <a:latin typeface="Times New Roman" panose="02020603050405020304" pitchFamily="18" charset="0"/>
                <a:cs typeface="Times New Roman" panose="02020603050405020304" pitchFamily="18" charset="0"/>
              </a:rPr>
              <a:t>17</a:t>
            </a:fld>
            <a:endParaRPr lang="en-US">
              <a:latin typeface="Times New Roman" panose="02020603050405020304" pitchFamily="18" charset="0"/>
              <a:cs typeface="Times New Roman" panose="02020603050405020304" pitchFamily="18" charset="0"/>
            </a:endParaRPr>
          </a:p>
        </p:txBody>
      </p:sp>
      <p:sp>
        <p:nvSpPr>
          <p:cNvPr id="12" name="Content Placeholder 11">
            <a:extLst>
              <a:ext uri="{FF2B5EF4-FFF2-40B4-BE49-F238E27FC236}">
                <a16:creationId xmlns:a16="http://schemas.microsoft.com/office/drawing/2014/main" id="{14282F5B-D834-4E0B-9CDD-13BBD53324C1}"/>
              </a:ext>
            </a:extLst>
          </p:cNvPr>
          <p:cNvSpPr>
            <a:spLocks noGrp="1"/>
          </p:cNvSpPr>
          <p:nvPr>
            <p:ph idx="1"/>
          </p:nvPr>
        </p:nvSpPr>
        <p:spPr/>
        <p:txBody>
          <a:bodyPr/>
          <a:lstStyle/>
          <a:p>
            <a:endParaRPr lang="en-IN" dirty="0"/>
          </a:p>
        </p:txBody>
      </p:sp>
      <p:pic>
        <p:nvPicPr>
          <p:cNvPr id="13" name="Picture 12">
            <a:extLst>
              <a:ext uri="{FF2B5EF4-FFF2-40B4-BE49-F238E27FC236}">
                <a16:creationId xmlns:a16="http://schemas.microsoft.com/office/drawing/2014/main" id="{0E87AAD2-CF0E-4EFA-9A15-B0876AB06E3F}"/>
              </a:ext>
            </a:extLst>
          </p:cNvPr>
          <p:cNvPicPr>
            <a:picLocks noChangeAspect="1"/>
          </p:cNvPicPr>
          <p:nvPr/>
        </p:nvPicPr>
        <p:blipFill>
          <a:blip r:embed="rId2"/>
          <a:stretch>
            <a:fillRect/>
          </a:stretch>
        </p:blipFill>
        <p:spPr>
          <a:xfrm>
            <a:off x="502024" y="1194446"/>
            <a:ext cx="11250706" cy="4982518"/>
          </a:xfrm>
          <a:prstGeom prst="rect">
            <a:avLst/>
          </a:prstGeom>
        </p:spPr>
      </p:pic>
    </p:spTree>
    <p:extLst>
      <p:ext uri="{BB962C8B-B14F-4D97-AF65-F5344CB8AC3E}">
        <p14:creationId xmlns:p14="http://schemas.microsoft.com/office/powerpoint/2010/main" val="27255409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0A5BD165-BA8C-4579-8D55-AA088256644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98712" y="699106"/>
            <a:ext cx="10394576" cy="5459787"/>
          </a:xfrm>
        </p:spPr>
      </p:pic>
      <p:sp>
        <p:nvSpPr>
          <p:cNvPr id="4" name="Date Placeholder 3">
            <a:extLst>
              <a:ext uri="{FF2B5EF4-FFF2-40B4-BE49-F238E27FC236}">
                <a16:creationId xmlns:a16="http://schemas.microsoft.com/office/drawing/2014/main" id="{3D36CC96-0C4B-43EA-8207-0316425FB1EC}"/>
              </a:ext>
            </a:extLst>
          </p:cNvPr>
          <p:cNvSpPr>
            <a:spLocks noGrp="1"/>
          </p:cNvSpPr>
          <p:nvPr>
            <p:ph type="dt" sz="half" idx="10"/>
          </p:nvPr>
        </p:nvSpPr>
        <p:spPr/>
        <p:txBody>
          <a:bodyPr/>
          <a:lstStyle/>
          <a:p>
            <a:fld id="{624C803B-62AD-4010-AEFB-D9AF802A6496}" type="datetime1">
              <a:rPr lang="en-IN" smtClean="0"/>
              <a:t>19-03-2025</a:t>
            </a:fld>
            <a:endParaRPr lang="en-IN"/>
          </a:p>
        </p:txBody>
      </p:sp>
      <p:sp>
        <p:nvSpPr>
          <p:cNvPr id="5" name="Footer Placeholder 4">
            <a:extLst>
              <a:ext uri="{FF2B5EF4-FFF2-40B4-BE49-F238E27FC236}">
                <a16:creationId xmlns:a16="http://schemas.microsoft.com/office/drawing/2014/main" id="{55B0869E-160C-4B16-A376-9A3EB4AA8C26}"/>
              </a:ext>
            </a:extLst>
          </p:cNvPr>
          <p:cNvSpPr>
            <a:spLocks noGrp="1"/>
          </p:cNvSpPr>
          <p:nvPr>
            <p:ph type="ftr" sz="quarter" idx="11"/>
          </p:nvPr>
        </p:nvSpPr>
        <p:spPr/>
        <p:txBody>
          <a:bodyPr/>
          <a:lstStyle/>
          <a:p>
            <a:r>
              <a:rPr lang="en-US"/>
              <a:t>Review No.         Batch No.           Department of CSE</a:t>
            </a:r>
            <a:endParaRPr lang="en-IN"/>
          </a:p>
        </p:txBody>
      </p:sp>
      <p:sp>
        <p:nvSpPr>
          <p:cNvPr id="6" name="Slide Number Placeholder 5">
            <a:extLst>
              <a:ext uri="{FF2B5EF4-FFF2-40B4-BE49-F238E27FC236}">
                <a16:creationId xmlns:a16="http://schemas.microsoft.com/office/drawing/2014/main" id="{0D94C66B-C7FE-462B-AB83-C78DD3F7FDF6}"/>
              </a:ext>
            </a:extLst>
          </p:cNvPr>
          <p:cNvSpPr>
            <a:spLocks noGrp="1"/>
          </p:cNvSpPr>
          <p:nvPr>
            <p:ph type="sldNum" sz="quarter" idx="12"/>
          </p:nvPr>
        </p:nvSpPr>
        <p:spPr/>
        <p:txBody>
          <a:bodyPr/>
          <a:lstStyle/>
          <a:p>
            <a:fld id="{65DCBD69-296B-4D7C-AF62-9B588FC78772}" type="slidenum">
              <a:rPr lang="en-IN" smtClean="0"/>
              <a:t>18</a:t>
            </a:fld>
            <a:endParaRPr lang="en-IN"/>
          </a:p>
        </p:txBody>
      </p:sp>
    </p:spTree>
    <p:extLst>
      <p:ext uri="{BB962C8B-B14F-4D97-AF65-F5344CB8AC3E}">
        <p14:creationId xmlns:p14="http://schemas.microsoft.com/office/powerpoint/2010/main" val="7728071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a:extLst>
              <a:ext uri="{FF2B5EF4-FFF2-40B4-BE49-F238E27FC236}">
                <a16:creationId xmlns:a16="http://schemas.microsoft.com/office/drawing/2014/main" id="{543DA9B0-8AF6-46CF-887F-E08114D87AD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20670" y="734965"/>
            <a:ext cx="10350660" cy="5388069"/>
          </a:xfrm>
        </p:spPr>
      </p:pic>
      <p:sp>
        <p:nvSpPr>
          <p:cNvPr id="4" name="Date Placeholder 3">
            <a:extLst>
              <a:ext uri="{FF2B5EF4-FFF2-40B4-BE49-F238E27FC236}">
                <a16:creationId xmlns:a16="http://schemas.microsoft.com/office/drawing/2014/main" id="{4791655E-F350-4964-A284-26EED6CE0027}"/>
              </a:ext>
            </a:extLst>
          </p:cNvPr>
          <p:cNvSpPr>
            <a:spLocks noGrp="1"/>
          </p:cNvSpPr>
          <p:nvPr>
            <p:ph type="dt" sz="half" idx="10"/>
          </p:nvPr>
        </p:nvSpPr>
        <p:spPr/>
        <p:txBody>
          <a:bodyPr/>
          <a:lstStyle/>
          <a:p>
            <a:fld id="{624C803B-62AD-4010-AEFB-D9AF802A6496}" type="datetime1">
              <a:rPr lang="en-IN" smtClean="0"/>
              <a:t>19-03-2025</a:t>
            </a:fld>
            <a:endParaRPr lang="en-IN"/>
          </a:p>
        </p:txBody>
      </p:sp>
      <p:sp>
        <p:nvSpPr>
          <p:cNvPr id="5" name="Footer Placeholder 4">
            <a:extLst>
              <a:ext uri="{FF2B5EF4-FFF2-40B4-BE49-F238E27FC236}">
                <a16:creationId xmlns:a16="http://schemas.microsoft.com/office/drawing/2014/main" id="{2AAC6DF4-8476-4B59-8AF2-D925162E5399}"/>
              </a:ext>
            </a:extLst>
          </p:cNvPr>
          <p:cNvSpPr>
            <a:spLocks noGrp="1"/>
          </p:cNvSpPr>
          <p:nvPr>
            <p:ph type="ftr" sz="quarter" idx="11"/>
          </p:nvPr>
        </p:nvSpPr>
        <p:spPr/>
        <p:txBody>
          <a:bodyPr/>
          <a:lstStyle/>
          <a:p>
            <a:r>
              <a:rPr lang="en-US"/>
              <a:t>Review No.         Batch No.           Department of CSE</a:t>
            </a:r>
            <a:endParaRPr lang="en-IN"/>
          </a:p>
        </p:txBody>
      </p:sp>
      <p:sp>
        <p:nvSpPr>
          <p:cNvPr id="6" name="Slide Number Placeholder 5">
            <a:extLst>
              <a:ext uri="{FF2B5EF4-FFF2-40B4-BE49-F238E27FC236}">
                <a16:creationId xmlns:a16="http://schemas.microsoft.com/office/drawing/2014/main" id="{512BDCD0-1F9F-401D-9515-577F46A32554}"/>
              </a:ext>
            </a:extLst>
          </p:cNvPr>
          <p:cNvSpPr>
            <a:spLocks noGrp="1"/>
          </p:cNvSpPr>
          <p:nvPr>
            <p:ph type="sldNum" sz="quarter" idx="12"/>
          </p:nvPr>
        </p:nvSpPr>
        <p:spPr/>
        <p:txBody>
          <a:bodyPr/>
          <a:lstStyle/>
          <a:p>
            <a:fld id="{65DCBD69-296B-4D7C-AF62-9B588FC78772}" type="slidenum">
              <a:rPr lang="en-IN" smtClean="0"/>
              <a:t>19</a:t>
            </a:fld>
            <a:endParaRPr lang="en-IN"/>
          </a:p>
        </p:txBody>
      </p:sp>
    </p:spTree>
    <p:extLst>
      <p:ext uri="{BB962C8B-B14F-4D97-AF65-F5344CB8AC3E}">
        <p14:creationId xmlns:p14="http://schemas.microsoft.com/office/powerpoint/2010/main" val="17067672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45DB3B1-7702-A34D-B15A-E964B95D6FB5}"/>
              </a:ext>
            </a:extLst>
          </p:cNvPr>
          <p:cNvSpPr>
            <a:spLocks noGrp="1"/>
          </p:cNvSpPr>
          <p:nvPr>
            <p:ph type="title"/>
          </p:nvPr>
        </p:nvSpPr>
        <p:spPr>
          <a:xfrm>
            <a:off x="1180618" y="365125"/>
            <a:ext cx="10173182" cy="1128009"/>
          </a:xfrm>
        </p:spPr>
        <p:txBody>
          <a:bodyPr/>
          <a:lstStyle/>
          <a:p>
            <a:pPr algn="ctr"/>
            <a:r>
              <a:rPr lang="en-US" b="1" dirty="0">
                <a:latin typeface="Times New Roman" panose="02020603050405020304" pitchFamily="18" charset="0"/>
                <a:cs typeface="Times New Roman" panose="02020603050405020304" pitchFamily="18" charset="0"/>
              </a:rPr>
              <a:t>OUTLINE</a:t>
            </a:r>
          </a:p>
        </p:txBody>
      </p:sp>
      <p:sp>
        <p:nvSpPr>
          <p:cNvPr id="9" name="Content Placeholder 8">
            <a:extLst>
              <a:ext uri="{FF2B5EF4-FFF2-40B4-BE49-F238E27FC236}">
                <a16:creationId xmlns:a16="http://schemas.microsoft.com/office/drawing/2014/main" id="{0BAA4F36-AB00-F2C4-B47F-6381355DE604}"/>
              </a:ext>
            </a:extLst>
          </p:cNvPr>
          <p:cNvSpPr>
            <a:spLocks noGrp="1"/>
          </p:cNvSpPr>
          <p:nvPr>
            <p:ph idx="1"/>
          </p:nvPr>
        </p:nvSpPr>
        <p:spPr>
          <a:xfrm>
            <a:off x="838200" y="1274193"/>
            <a:ext cx="10515600" cy="4683829"/>
          </a:xfrm>
        </p:spPr>
        <p:txBody>
          <a:bodyPr>
            <a:normAutofit fontScale="62500" lnSpcReduction="20000"/>
          </a:bodyPr>
          <a:lstStyle/>
          <a:p>
            <a:pPr marL="514350" indent="-514350">
              <a:buFont typeface="+mj-lt"/>
              <a:buAutoNum type="arabicPeriod"/>
            </a:pPr>
            <a:r>
              <a:rPr lang="en-IN" dirty="0">
                <a:latin typeface="Times New Roman" panose="02020603050405020304" pitchFamily="18" charset="0"/>
                <a:cs typeface="Times New Roman" panose="02020603050405020304" pitchFamily="18" charset="0"/>
              </a:rPr>
              <a:t>Abstract</a:t>
            </a:r>
          </a:p>
          <a:p>
            <a:pPr marL="514350" indent="-514350">
              <a:buFont typeface="+mj-lt"/>
              <a:buAutoNum type="arabicPeriod"/>
            </a:pPr>
            <a:r>
              <a:rPr lang="en-IN" dirty="0">
                <a:latin typeface="Times New Roman" panose="02020603050405020304" pitchFamily="18" charset="0"/>
                <a:cs typeface="Times New Roman" panose="02020603050405020304" pitchFamily="18" charset="0"/>
              </a:rPr>
              <a:t>Introduction </a:t>
            </a:r>
          </a:p>
          <a:p>
            <a:pPr marL="514350" indent="-514350">
              <a:buFont typeface="+mj-lt"/>
              <a:buAutoNum type="arabicPeriod"/>
            </a:pPr>
            <a:r>
              <a:rPr lang="en-IN" dirty="0">
                <a:latin typeface="Times New Roman" panose="02020603050405020304" pitchFamily="18" charset="0"/>
                <a:cs typeface="Times New Roman" panose="02020603050405020304" pitchFamily="18" charset="0"/>
              </a:rPr>
              <a:t>Literature Survey</a:t>
            </a:r>
          </a:p>
          <a:p>
            <a:pPr marL="514350" indent="-514350">
              <a:buFont typeface="+mj-lt"/>
              <a:buAutoNum type="arabicPeriod"/>
            </a:pPr>
            <a:r>
              <a:rPr lang="en-IN" dirty="0">
                <a:latin typeface="Times New Roman" panose="02020603050405020304" pitchFamily="18" charset="0"/>
                <a:cs typeface="Times New Roman" panose="02020603050405020304" pitchFamily="18" charset="0"/>
              </a:rPr>
              <a:t>Research Gaps</a:t>
            </a:r>
          </a:p>
          <a:p>
            <a:pPr marL="514350" indent="-514350">
              <a:buFont typeface="+mj-lt"/>
              <a:buAutoNum type="arabicPeriod"/>
            </a:pPr>
            <a:r>
              <a:rPr lang="en-IN" dirty="0">
                <a:latin typeface="Times New Roman" panose="02020603050405020304" pitchFamily="18" charset="0"/>
                <a:cs typeface="Times New Roman" panose="02020603050405020304" pitchFamily="18" charset="0"/>
              </a:rPr>
              <a:t>Problem Statement</a:t>
            </a:r>
          </a:p>
          <a:p>
            <a:pPr marL="514350" indent="-514350">
              <a:buFont typeface="+mj-lt"/>
              <a:buAutoNum type="arabicPeriod"/>
            </a:pPr>
            <a:r>
              <a:rPr lang="en-IN" dirty="0">
                <a:latin typeface="Times New Roman" panose="02020603050405020304" pitchFamily="18" charset="0"/>
                <a:cs typeface="Times New Roman" panose="02020603050405020304" pitchFamily="18" charset="0"/>
              </a:rPr>
              <a:t>Objectives </a:t>
            </a:r>
          </a:p>
          <a:p>
            <a:pPr marL="514350" indent="-514350">
              <a:buFont typeface="+mj-lt"/>
              <a:buAutoNum type="arabicPeriod"/>
            </a:pPr>
            <a:r>
              <a:rPr lang="en-US" dirty="0">
                <a:latin typeface="Times New Roman" panose="02020603050405020304" pitchFamily="18" charset="0"/>
                <a:cs typeface="Times New Roman" panose="02020603050405020304" pitchFamily="18" charset="0"/>
              </a:rPr>
              <a:t>Block Diagram / Flow Diagram</a:t>
            </a:r>
            <a:endParaRPr lang="en-IN" dirty="0">
              <a:latin typeface="Times New Roman" panose="02020603050405020304" pitchFamily="18" charset="0"/>
              <a:cs typeface="Times New Roman" panose="02020603050405020304" pitchFamily="18" charset="0"/>
            </a:endParaRPr>
          </a:p>
          <a:p>
            <a:pPr marL="514350" indent="-514350">
              <a:buFont typeface="+mj-lt"/>
              <a:buAutoNum type="arabicPeriod"/>
            </a:pPr>
            <a:r>
              <a:rPr lang="en-IN" dirty="0">
                <a:latin typeface="Times New Roman" panose="02020603050405020304" pitchFamily="18" charset="0"/>
                <a:cs typeface="Times New Roman" panose="02020603050405020304" pitchFamily="18" charset="0"/>
              </a:rPr>
              <a:t>Methodology</a:t>
            </a:r>
          </a:p>
          <a:p>
            <a:pPr marL="514350" indent="-514350">
              <a:buFont typeface="+mj-lt"/>
              <a:buAutoNum type="arabicPeriod"/>
            </a:pPr>
            <a:r>
              <a:rPr lang="en-US" dirty="0">
                <a:latin typeface="Times New Roman" panose="02020603050405020304" pitchFamily="18" charset="0"/>
                <a:cs typeface="Times New Roman" panose="02020603050405020304" pitchFamily="18" charset="0"/>
              </a:rPr>
              <a:t>Implementation</a:t>
            </a:r>
            <a:endParaRPr lang="en-IN" dirty="0">
              <a:latin typeface="Times New Roman" panose="02020603050405020304" pitchFamily="18" charset="0"/>
              <a:cs typeface="Times New Roman" panose="02020603050405020304" pitchFamily="18" charset="0"/>
            </a:endParaRPr>
          </a:p>
          <a:p>
            <a:pPr marL="514350" indent="-514350">
              <a:buFont typeface="+mj-lt"/>
              <a:buAutoNum type="arabicPeriod"/>
            </a:pPr>
            <a:r>
              <a:rPr lang="en-IN" dirty="0">
                <a:latin typeface="Times New Roman" panose="02020603050405020304" pitchFamily="18" charset="0"/>
                <a:cs typeface="Times New Roman" panose="02020603050405020304" pitchFamily="18" charset="0"/>
              </a:rPr>
              <a:t>Results and Analysis</a:t>
            </a:r>
          </a:p>
          <a:p>
            <a:pPr marL="514350" indent="-514350">
              <a:buFont typeface="+mj-lt"/>
              <a:buAutoNum type="arabicPeriod"/>
            </a:pPr>
            <a:r>
              <a:rPr lang="en-IN" dirty="0">
                <a:latin typeface="Times New Roman" panose="02020603050405020304" pitchFamily="18" charset="0"/>
                <a:cs typeface="Times New Roman" panose="02020603050405020304" pitchFamily="18" charset="0"/>
              </a:rPr>
              <a:t>Conclusion &amp; Future Scope</a:t>
            </a:r>
          </a:p>
          <a:p>
            <a:pPr marL="514350" indent="-514350">
              <a:buFont typeface="+mj-lt"/>
              <a:buAutoNum type="arabicPeriod"/>
            </a:pPr>
            <a:r>
              <a:rPr lang="en-US" dirty="0">
                <a:latin typeface="Times New Roman" panose="02020603050405020304" pitchFamily="18" charset="0"/>
                <a:cs typeface="Times New Roman" panose="02020603050405020304" pitchFamily="18" charset="0"/>
              </a:rPr>
              <a:t>References</a:t>
            </a:r>
          </a:p>
          <a:p>
            <a:pPr marL="514350" indent="-514350">
              <a:buFont typeface="+mj-lt"/>
              <a:buAutoNum type="arabicPeriod"/>
            </a:pPr>
            <a:r>
              <a:rPr lang="en-US" dirty="0">
                <a:latin typeface="Times New Roman" panose="02020603050405020304" pitchFamily="18" charset="0"/>
                <a:cs typeface="Times New Roman" panose="02020603050405020304" pitchFamily="18" charset="0"/>
              </a:rPr>
              <a:t>Question and Answers</a:t>
            </a:r>
            <a:endParaRPr lang="en-IN" dirty="0">
              <a:latin typeface="Times New Roman" panose="02020603050405020304" pitchFamily="18" charset="0"/>
              <a:cs typeface="Times New Roman" panose="02020603050405020304" pitchFamily="18" charset="0"/>
            </a:endParaRPr>
          </a:p>
          <a:p>
            <a:pPr marL="514350" indent="-514350">
              <a:buFont typeface="+mj-lt"/>
              <a:buAutoNum type="arabicPeriod"/>
            </a:pPr>
            <a:r>
              <a:rPr lang="en-IN" dirty="0">
                <a:latin typeface="Times New Roman" panose="02020603050405020304" pitchFamily="18" charset="0"/>
                <a:cs typeface="Times New Roman" panose="02020603050405020304" pitchFamily="18" charset="0"/>
              </a:rPr>
              <a:t>Acknowledgements</a:t>
            </a:r>
          </a:p>
        </p:txBody>
      </p:sp>
      <p:sp>
        <p:nvSpPr>
          <p:cNvPr id="5" name="Date Placeholder 4">
            <a:extLst>
              <a:ext uri="{FF2B5EF4-FFF2-40B4-BE49-F238E27FC236}">
                <a16:creationId xmlns:a16="http://schemas.microsoft.com/office/drawing/2014/main" id="{BD5C2420-26C9-65B4-41BA-D5CA69721C05}"/>
              </a:ext>
            </a:extLst>
          </p:cNvPr>
          <p:cNvSpPr>
            <a:spLocks noGrp="1"/>
          </p:cNvSpPr>
          <p:nvPr>
            <p:ph type="dt" sz="half" idx="10"/>
          </p:nvPr>
        </p:nvSpPr>
        <p:spPr/>
        <p:txBody>
          <a:bodyPr/>
          <a:lstStyle/>
          <a:p>
            <a:fld id="{889477E6-D1B2-4024-A621-0A271A8663AE}" type="datetime1">
              <a:rPr lang="en-IN" smtClean="0">
                <a:latin typeface="Times New Roman" panose="02020603050405020304" pitchFamily="18" charset="0"/>
                <a:cs typeface="Times New Roman" panose="02020603050405020304" pitchFamily="18" charset="0"/>
              </a:rPr>
              <a:t>19-03-2025</a:t>
            </a:fld>
            <a:endParaRPr lang="en-US">
              <a:latin typeface="Times New Roman" panose="02020603050405020304" pitchFamily="18" charset="0"/>
              <a:cs typeface="Times New Roman" panose="02020603050405020304" pitchFamily="18" charset="0"/>
            </a:endParaRPr>
          </a:p>
        </p:txBody>
      </p:sp>
      <p:sp>
        <p:nvSpPr>
          <p:cNvPr id="6" name="Footer Placeholder 5">
            <a:extLst>
              <a:ext uri="{FF2B5EF4-FFF2-40B4-BE49-F238E27FC236}">
                <a16:creationId xmlns:a16="http://schemas.microsoft.com/office/drawing/2014/main" id="{AE9B4454-96E6-70D8-1440-2142487397DF}"/>
              </a:ext>
            </a:extLst>
          </p:cNvPr>
          <p:cNvSpPr>
            <a:spLocks noGrp="1"/>
          </p:cNvSpPr>
          <p:nvPr>
            <p:ph type="ftr" sz="quarter" idx="11"/>
          </p:nvPr>
        </p:nvSpPr>
        <p:spPr/>
        <p:txBody>
          <a:bodyPr/>
          <a:lstStyle/>
          <a:p>
            <a:r>
              <a:rPr lang="en-US">
                <a:latin typeface="Times New Roman" panose="02020603050405020304" pitchFamily="18" charset="0"/>
                <a:cs typeface="Times New Roman" panose="02020603050405020304" pitchFamily="18" charset="0"/>
              </a:rPr>
              <a:t>Review No.         Batch No.           Department of CSE</a:t>
            </a:r>
          </a:p>
        </p:txBody>
      </p:sp>
      <p:sp>
        <p:nvSpPr>
          <p:cNvPr id="7" name="Slide Number Placeholder 6">
            <a:extLst>
              <a:ext uri="{FF2B5EF4-FFF2-40B4-BE49-F238E27FC236}">
                <a16:creationId xmlns:a16="http://schemas.microsoft.com/office/drawing/2014/main" id="{5F827BAA-7E22-F268-D9DC-5E17D9155237}"/>
              </a:ext>
            </a:extLst>
          </p:cNvPr>
          <p:cNvSpPr>
            <a:spLocks noGrp="1"/>
          </p:cNvSpPr>
          <p:nvPr>
            <p:ph type="sldNum" sz="quarter" idx="12"/>
          </p:nvPr>
        </p:nvSpPr>
        <p:spPr/>
        <p:txBody>
          <a:bodyPr/>
          <a:lstStyle/>
          <a:p>
            <a:fld id="{B961B71F-4B40-8942-BB88-E0F5C0B46E10}" type="slidenum">
              <a:rPr lang="en-US" smtClean="0">
                <a:latin typeface="Times New Roman" panose="02020603050405020304" pitchFamily="18" charset="0"/>
                <a:cs typeface="Times New Roman" panose="02020603050405020304" pitchFamily="18" charset="0"/>
              </a:rPr>
              <a:t>2</a:t>
            </a:fld>
            <a:endParaRPr lang="en-US">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067526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A7382978-8E4C-4FE2-A504-B8BB2AFE131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78201" y="1261854"/>
            <a:ext cx="9333181" cy="4991884"/>
          </a:xfrm>
        </p:spPr>
      </p:pic>
      <p:sp>
        <p:nvSpPr>
          <p:cNvPr id="4" name="Date Placeholder 3">
            <a:extLst>
              <a:ext uri="{FF2B5EF4-FFF2-40B4-BE49-F238E27FC236}">
                <a16:creationId xmlns:a16="http://schemas.microsoft.com/office/drawing/2014/main" id="{D35CDB0F-B944-4DA2-AF0C-BF9C2302106B}"/>
              </a:ext>
            </a:extLst>
          </p:cNvPr>
          <p:cNvSpPr>
            <a:spLocks noGrp="1"/>
          </p:cNvSpPr>
          <p:nvPr>
            <p:ph type="dt" sz="half" idx="10"/>
          </p:nvPr>
        </p:nvSpPr>
        <p:spPr/>
        <p:txBody>
          <a:bodyPr/>
          <a:lstStyle/>
          <a:p>
            <a:fld id="{624C803B-62AD-4010-AEFB-D9AF802A6496}" type="datetime1">
              <a:rPr lang="en-IN" smtClean="0"/>
              <a:t>19-03-2025</a:t>
            </a:fld>
            <a:endParaRPr lang="en-IN"/>
          </a:p>
        </p:txBody>
      </p:sp>
      <p:sp>
        <p:nvSpPr>
          <p:cNvPr id="5" name="Footer Placeholder 4">
            <a:extLst>
              <a:ext uri="{FF2B5EF4-FFF2-40B4-BE49-F238E27FC236}">
                <a16:creationId xmlns:a16="http://schemas.microsoft.com/office/drawing/2014/main" id="{C09BC89B-57A1-4EAF-AD88-589271BCA281}"/>
              </a:ext>
            </a:extLst>
          </p:cNvPr>
          <p:cNvSpPr>
            <a:spLocks noGrp="1"/>
          </p:cNvSpPr>
          <p:nvPr>
            <p:ph type="ftr" sz="quarter" idx="11"/>
          </p:nvPr>
        </p:nvSpPr>
        <p:spPr/>
        <p:txBody>
          <a:bodyPr/>
          <a:lstStyle/>
          <a:p>
            <a:r>
              <a:rPr lang="en-US"/>
              <a:t>Review No.         Batch No.           Department of CSE</a:t>
            </a:r>
            <a:endParaRPr lang="en-IN"/>
          </a:p>
        </p:txBody>
      </p:sp>
      <p:sp>
        <p:nvSpPr>
          <p:cNvPr id="6" name="Slide Number Placeholder 5">
            <a:extLst>
              <a:ext uri="{FF2B5EF4-FFF2-40B4-BE49-F238E27FC236}">
                <a16:creationId xmlns:a16="http://schemas.microsoft.com/office/drawing/2014/main" id="{D41A782F-3D82-4A5B-9E32-B4512386E3D8}"/>
              </a:ext>
            </a:extLst>
          </p:cNvPr>
          <p:cNvSpPr>
            <a:spLocks noGrp="1"/>
          </p:cNvSpPr>
          <p:nvPr>
            <p:ph type="sldNum" sz="quarter" idx="12"/>
          </p:nvPr>
        </p:nvSpPr>
        <p:spPr/>
        <p:txBody>
          <a:bodyPr/>
          <a:lstStyle/>
          <a:p>
            <a:fld id="{65DCBD69-296B-4D7C-AF62-9B588FC78772}" type="slidenum">
              <a:rPr lang="en-IN" smtClean="0"/>
              <a:t>20</a:t>
            </a:fld>
            <a:endParaRPr lang="en-IN"/>
          </a:p>
        </p:txBody>
      </p:sp>
      <p:sp>
        <p:nvSpPr>
          <p:cNvPr id="7" name="Title 7">
            <a:extLst>
              <a:ext uri="{FF2B5EF4-FFF2-40B4-BE49-F238E27FC236}">
                <a16:creationId xmlns:a16="http://schemas.microsoft.com/office/drawing/2014/main" id="{F076A704-B737-45A8-900D-EAE4CA669CF5}"/>
              </a:ext>
            </a:extLst>
          </p:cNvPr>
          <p:cNvSpPr>
            <a:spLocks noGrp="1"/>
          </p:cNvSpPr>
          <p:nvPr>
            <p:ph type="title"/>
          </p:nvPr>
        </p:nvSpPr>
        <p:spPr>
          <a:xfrm>
            <a:off x="1180618" y="302370"/>
            <a:ext cx="10173182" cy="1128009"/>
          </a:xfrm>
        </p:spPr>
        <p:txBody>
          <a:bodyPr/>
          <a:lstStyle/>
          <a:p>
            <a:pPr algn="ctr"/>
            <a:r>
              <a:rPr lang="en-US" b="1" dirty="0">
                <a:latin typeface="Times New Roman" panose="02020603050405020304" pitchFamily="18" charset="0"/>
                <a:cs typeface="Times New Roman" panose="02020603050405020304" pitchFamily="18" charset="0"/>
              </a:rPr>
              <a:t>RESULTS &amp; ANALYSIS</a:t>
            </a:r>
          </a:p>
        </p:txBody>
      </p:sp>
    </p:spTree>
    <p:extLst>
      <p:ext uri="{BB962C8B-B14F-4D97-AF65-F5344CB8AC3E}">
        <p14:creationId xmlns:p14="http://schemas.microsoft.com/office/powerpoint/2010/main" val="196723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5CFA9282-4852-4DEA-B8A4-5EF3BCB7C51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34670" y="743699"/>
            <a:ext cx="8722659" cy="5370601"/>
          </a:xfrm>
        </p:spPr>
      </p:pic>
      <p:sp>
        <p:nvSpPr>
          <p:cNvPr id="4" name="Date Placeholder 3">
            <a:extLst>
              <a:ext uri="{FF2B5EF4-FFF2-40B4-BE49-F238E27FC236}">
                <a16:creationId xmlns:a16="http://schemas.microsoft.com/office/drawing/2014/main" id="{EDC4121C-25EF-4EEA-8BB8-610B90839FD2}"/>
              </a:ext>
            </a:extLst>
          </p:cNvPr>
          <p:cNvSpPr>
            <a:spLocks noGrp="1"/>
          </p:cNvSpPr>
          <p:nvPr>
            <p:ph type="dt" sz="half" idx="10"/>
          </p:nvPr>
        </p:nvSpPr>
        <p:spPr/>
        <p:txBody>
          <a:bodyPr/>
          <a:lstStyle/>
          <a:p>
            <a:fld id="{624C803B-62AD-4010-AEFB-D9AF802A6496}" type="datetime1">
              <a:rPr lang="en-IN" smtClean="0"/>
              <a:t>19-03-2025</a:t>
            </a:fld>
            <a:endParaRPr lang="en-IN"/>
          </a:p>
        </p:txBody>
      </p:sp>
      <p:sp>
        <p:nvSpPr>
          <p:cNvPr id="5" name="Footer Placeholder 4">
            <a:extLst>
              <a:ext uri="{FF2B5EF4-FFF2-40B4-BE49-F238E27FC236}">
                <a16:creationId xmlns:a16="http://schemas.microsoft.com/office/drawing/2014/main" id="{278A588F-D6E6-438F-B009-4DA4A4ACDDCF}"/>
              </a:ext>
            </a:extLst>
          </p:cNvPr>
          <p:cNvSpPr>
            <a:spLocks noGrp="1"/>
          </p:cNvSpPr>
          <p:nvPr>
            <p:ph type="ftr" sz="quarter" idx="11"/>
          </p:nvPr>
        </p:nvSpPr>
        <p:spPr/>
        <p:txBody>
          <a:bodyPr/>
          <a:lstStyle/>
          <a:p>
            <a:r>
              <a:rPr lang="en-US"/>
              <a:t>Review No.         Batch No.           Department of CSE</a:t>
            </a:r>
            <a:endParaRPr lang="en-IN"/>
          </a:p>
        </p:txBody>
      </p:sp>
      <p:sp>
        <p:nvSpPr>
          <p:cNvPr id="6" name="Slide Number Placeholder 5">
            <a:extLst>
              <a:ext uri="{FF2B5EF4-FFF2-40B4-BE49-F238E27FC236}">
                <a16:creationId xmlns:a16="http://schemas.microsoft.com/office/drawing/2014/main" id="{0F822A84-F754-4CA5-B543-DDAF463AD687}"/>
              </a:ext>
            </a:extLst>
          </p:cNvPr>
          <p:cNvSpPr>
            <a:spLocks noGrp="1"/>
          </p:cNvSpPr>
          <p:nvPr>
            <p:ph type="sldNum" sz="quarter" idx="12"/>
          </p:nvPr>
        </p:nvSpPr>
        <p:spPr/>
        <p:txBody>
          <a:bodyPr/>
          <a:lstStyle/>
          <a:p>
            <a:fld id="{65DCBD69-296B-4D7C-AF62-9B588FC78772}" type="slidenum">
              <a:rPr lang="en-IN" smtClean="0"/>
              <a:t>21</a:t>
            </a:fld>
            <a:endParaRPr lang="en-IN"/>
          </a:p>
        </p:txBody>
      </p:sp>
    </p:spTree>
    <p:extLst>
      <p:ext uri="{BB962C8B-B14F-4D97-AF65-F5344CB8AC3E}">
        <p14:creationId xmlns:p14="http://schemas.microsoft.com/office/powerpoint/2010/main" val="4785954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6C6AC99F-6F4A-4281-A4F4-00C421F1F61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53327" y="412377"/>
            <a:ext cx="8977421" cy="5711168"/>
          </a:xfrm>
        </p:spPr>
      </p:pic>
      <p:sp>
        <p:nvSpPr>
          <p:cNvPr id="4" name="Date Placeholder 3">
            <a:extLst>
              <a:ext uri="{FF2B5EF4-FFF2-40B4-BE49-F238E27FC236}">
                <a16:creationId xmlns:a16="http://schemas.microsoft.com/office/drawing/2014/main" id="{E91D4C61-65AD-4D97-A652-D3D6303CC060}"/>
              </a:ext>
            </a:extLst>
          </p:cNvPr>
          <p:cNvSpPr>
            <a:spLocks noGrp="1"/>
          </p:cNvSpPr>
          <p:nvPr>
            <p:ph type="dt" sz="half" idx="10"/>
          </p:nvPr>
        </p:nvSpPr>
        <p:spPr/>
        <p:txBody>
          <a:bodyPr/>
          <a:lstStyle/>
          <a:p>
            <a:fld id="{624C803B-62AD-4010-AEFB-D9AF802A6496}" type="datetime1">
              <a:rPr lang="en-IN" smtClean="0"/>
              <a:t>19-03-2025</a:t>
            </a:fld>
            <a:endParaRPr lang="en-IN"/>
          </a:p>
        </p:txBody>
      </p:sp>
      <p:sp>
        <p:nvSpPr>
          <p:cNvPr id="5" name="Footer Placeholder 4">
            <a:extLst>
              <a:ext uri="{FF2B5EF4-FFF2-40B4-BE49-F238E27FC236}">
                <a16:creationId xmlns:a16="http://schemas.microsoft.com/office/drawing/2014/main" id="{5ABAB8E7-5E03-446F-924B-46EC4025C5C1}"/>
              </a:ext>
            </a:extLst>
          </p:cNvPr>
          <p:cNvSpPr>
            <a:spLocks noGrp="1"/>
          </p:cNvSpPr>
          <p:nvPr>
            <p:ph type="ftr" sz="quarter" idx="11"/>
          </p:nvPr>
        </p:nvSpPr>
        <p:spPr/>
        <p:txBody>
          <a:bodyPr/>
          <a:lstStyle/>
          <a:p>
            <a:r>
              <a:rPr lang="en-US"/>
              <a:t>Review No.         Batch No.           Department of CSE</a:t>
            </a:r>
            <a:endParaRPr lang="en-IN"/>
          </a:p>
        </p:txBody>
      </p:sp>
      <p:sp>
        <p:nvSpPr>
          <p:cNvPr id="6" name="Slide Number Placeholder 5">
            <a:extLst>
              <a:ext uri="{FF2B5EF4-FFF2-40B4-BE49-F238E27FC236}">
                <a16:creationId xmlns:a16="http://schemas.microsoft.com/office/drawing/2014/main" id="{DDB5A30D-5107-4BDC-8447-267DCB7A356A}"/>
              </a:ext>
            </a:extLst>
          </p:cNvPr>
          <p:cNvSpPr>
            <a:spLocks noGrp="1"/>
          </p:cNvSpPr>
          <p:nvPr>
            <p:ph type="sldNum" sz="quarter" idx="12"/>
          </p:nvPr>
        </p:nvSpPr>
        <p:spPr/>
        <p:txBody>
          <a:bodyPr/>
          <a:lstStyle/>
          <a:p>
            <a:fld id="{65DCBD69-296B-4D7C-AF62-9B588FC78772}" type="slidenum">
              <a:rPr lang="en-IN" smtClean="0"/>
              <a:t>22</a:t>
            </a:fld>
            <a:endParaRPr lang="en-IN"/>
          </a:p>
        </p:txBody>
      </p:sp>
    </p:spTree>
    <p:extLst>
      <p:ext uri="{BB962C8B-B14F-4D97-AF65-F5344CB8AC3E}">
        <p14:creationId xmlns:p14="http://schemas.microsoft.com/office/powerpoint/2010/main" val="17675376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8CE837FD-B062-48EC-B59F-6D308A72122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70213" y="606194"/>
            <a:ext cx="9068065" cy="5489805"/>
          </a:xfrm>
        </p:spPr>
      </p:pic>
      <p:sp>
        <p:nvSpPr>
          <p:cNvPr id="4" name="Date Placeholder 3">
            <a:extLst>
              <a:ext uri="{FF2B5EF4-FFF2-40B4-BE49-F238E27FC236}">
                <a16:creationId xmlns:a16="http://schemas.microsoft.com/office/drawing/2014/main" id="{29F4FB42-26DB-4AE4-AC78-DB6A9E231DD1}"/>
              </a:ext>
            </a:extLst>
          </p:cNvPr>
          <p:cNvSpPr>
            <a:spLocks noGrp="1"/>
          </p:cNvSpPr>
          <p:nvPr>
            <p:ph type="dt" sz="half" idx="10"/>
          </p:nvPr>
        </p:nvSpPr>
        <p:spPr/>
        <p:txBody>
          <a:bodyPr/>
          <a:lstStyle/>
          <a:p>
            <a:fld id="{624C803B-62AD-4010-AEFB-D9AF802A6496}" type="datetime1">
              <a:rPr lang="en-IN" smtClean="0"/>
              <a:t>19-03-2025</a:t>
            </a:fld>
            <a:endParaRPr lang="en-IN"/>
          </a:p>
        </p:txBody>
      </p:sp>
      <p:sp>
        <p:nvSpPr>
          <p:cNvPr id="5" name="Footer Placeholder 4">
            <a:extLst>
              <a:ext uri="{FF2B5EF4-FFF2-40B4-BE49-F238E27FC236}">
                <a16:creationId xmlns:a16="http://schemas.microsoft.com/office/drawing/2014/main" id="{19AB9CE0-A2D2-4C27-A0EE-5FFBE4277D21}"/>
              </a:ext>
            </a:extLst>
          </p:cNvPr>
          <p:cNvSpPr>
            <a:spLocks noGrp="1"/>
          </p:cNvSpPr>
          <p:nvPr>
            <p:ph type="ftr" sz="quarter" idx="11"/>
          </p:nvPr>
        </p:nvSpPr>
        <p:spPr/>
        <p:txBody>
          <a:bodyPr/>
          <a:lstStyle/>
          <a:p>
            <a:r>
              <a:rPr lang="en-US"/>
              <a:t>Review No.         Batch No.           Department of CSE</a:t>
            </a:r>
            <a:endParaRPr lang="en-IN"/>
          </a:p>
        </p:txBody>
      </p:sp>
      <p:sp>
        <p:nvSpPr>
          <p:cNvPr id="6" name="Slide Number Placeholder 5">
            <a:extLst>
              <a:ext uri="{FF2B5EF4-FFF2-40B4-BE49-F238E27FC236}">
                <a16:creationId xmlns:a16="http://schemas.microsoft.com/office/drawing/2014/main" id="{943FC4A8-40C3-48B8-A35D-01DAECD4230B}"/>
              </a:ext>
            </a:extLst>
          </p:cNvPr>
          <p:cNvSpPr>
            <a:spLocks noGrp="1"/>
          </p:cNvSpPr>
          <p:nvPr>
            <p:ph type="sldNum" sz="quarter" idx="12"/>
          </p:nvPr>
        </p:nvSpPr>
        <p:spPr/>
        <p:txBody>
          <a:bodyPr/>
          <a:lstStyle/>
          <a:p>
            <a:fld id="{65DCBD69-296B-4D7C-AF62-9B588FC78772}" type="slidenum">
              <a:rPr lang="en-IN" smtClean="0"/>
              <a:t>23</a:t>
            </a:fld>
            <a:endParaRPr lang="en-IN"/>
          </a:p>
        </p:txBody>
      </p:sp>
    </p:spTree>
    <p:extLst>
      <p:ext uri="{BB962C8B-B14F-4D97-AF65-F5344CB8AC3E}">
        <p14:creationId xmlns:p14="http://schemas.microsoft.com/office/powerpoint/2010/main" val="3946679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E2AB0F33-DC2F-40F2-AC18-904D3B9A0A3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85136" y="546847"/>
            <a:ext cx="9057357" cy="5498437"/>
          </a:xfrm>
        </p:spPr>
      </p:pic>
      <p:sp>
        <p:nvSpPr>
          <p:cNvPr id="4" name="Date Placeholder 3">
            <a:extLst>
              <a:ext uri="{FF2B5EF4-FFF2-40B4-BE49-F238E27FC236}">
                <a16:creationId xmlns:a16="http://schemas.microsoft.com/office/drawing/2014/main" id="{6F74448E-BE5B-445C-AAAF-61FFC2394C0A}"/>
              </a:ext>
            </a:extLst>
          </p:cNvPr>
          <p:cNvSpPr>
            <a:spLocks noGrp="1"/>
          </p:cNvSpPr>
          <p:nvPr>
            <p:ph type="dt" sz="half" idx="10"/>
          </p:nvPr>
        </p:nvSpPr>
        <p:spPr/>
        <p:txBody>
          <a:bodyPr/>
          <a:lstStyle/>
          <a:p>
            <a:fld id="{624C803B-62AD-4010-AEFB-D9AF802A6496}" type="datetime1">
              <a:rPr lang="en-IN" smtClean="0"/>
              <a:t>19-03-2025</a:t>
            </a:fld>
            <a:endParaRPr lang="en-IN"/>
          </a:p>
        </p:txBody>
      </p:sp>
      <p:sp>
        <p:nvSpPr>
          <p:cNvPr id="5" name="Footer Placeholder 4">
            <a:extLst>
              <a:ext uri="{FF2B5EF4-FFF2-40B4-BE49-F238E27FC236}">
                <a16:creationId xmlns:a16="http://schemas.microsoft.com/office/drawing/2014/main" id="{3BB2E450-8120-4B86-94C8-9100649DC601}"/>
              </a:ext>
            </a:extLst>
          </p:cNvPr>
          <p:cNvSpPr>
            <a:spLocks noGrp="1"/>
          </p:cNvSpPr>
          <p:nvPr>
            <p:ph type="ftr" sz="quarter" idx="11"/>
          </p:nvPr>
        </p:nvSpPr>
        <p:spPr/>
        <p:txBody>
          <a:bodyPr/>
          <a:lstStyle/>
          <a:p>
            <a:r>
              <a:rPr lang="en-US"/>
              <a:t>Review No.         Batch No.           Department of CSE</a:t>
            </a:r>
            <a:endParaRPr lang="en-IN"/>
          </a:p>
        </p:txBody>
      </p:sp>
      <p:sp>
        <p:nvSpPr>
          <p:cNvPr id="6" name="Slide Number Placeholder 5">
            <a:extLst>
              <a:ext uri="{FF2B5EF4-FFF2-40B4-BE49-F238E27FC236}">
                <a16:creationId xmlns:a16="http://schemas.microsoft.com/office/drawing/2014/main" id="{DDECE722-FA54-4AB0-9619-9D42A7909B32}"/>
              </a:ext>
            </a:extLst>
          </p:cNvPr>
          <p:cNvSpPr>
            <a:spLocks noGrp="1"/>
          </p:cNvSpPr>
          <p:nvPr>
            <p:ph type="sldNum" sz="quarter" idx="12"/>
          </p:nvPr>
        </p:nvSpPr>
        <p:spPr/>
        <p:txBody>
          <a:bodyPr/>
          <a:lstStyle/>
          <a:p>
            <a:fld id="{65DCBD69-296B-4D7C-AF62-9B588FC78772}" type="slidenum">
              <a:rPr lang="en-IN" smtClean="0"/>
              <a:t>24</a:t>
            </a:fld>
            <a:endParaRPr lang="en-IN"/>
          </a:p>
        </p:txBody>
      </p:sp>
    </p:spTree>
    <p:extLst>
      <p:ext uri="{BB962C8B-B14F-4D97-AF65-F5344CB8AC3E}">
        <p14:creationId xmlns:p14="http://schemas.microsoft.com/office/powerpoint/2010/main" val="22818298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EE160A5-C25E-4BA4-869C-28453E06AF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2888" y="1234259"/>
            <a:ext cx="4520712" cy="3773547"/>
          </a:xfrm>
          <a:prstGeom prst="rect">
            <a:avLst/>
          </a:prstGeom>
        </p:spPr>
      </p:pic>
      <p:pic>
        <p:nvPicPr>
          <p:cNvPr id="7" name="Picture 6">
            <a:extLst>
              <a:ext uri="{FF2B5EF4-FFF2-40B4-BE49-F238E27FC236}">
                <a16:creationId xmlns:a16="http://schemas.microsoft.com/office/drawing/2014/main" id="{013C57D9-1EDE-43A7-B5E8-C9599BE620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413335"/>
            <a:ext cx="5156168" cy="3205961"/>
          </a:xfrm>
          <a:prstGeom prst="rect">
            <a:avLst/>
          </a:prstGeom>
        </p:spPr>
      </p:pic>
    </p:spTree>
    <p:extLst>
      <p:ext uri="{BB962C8B-B14F-4D97-AF65-F5344CB8AC3E}">
        <p14:creationId xmlns:p14="http://schemas.microsoft.com/office/powerpoint/2010/main" val="32624023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52E2818-7DFD-4356-9257-B02C72F35553}"/>
              </a:ext>
            </a:extLst>
          </p:cNvPr>
          <p:cNvSpPr>
            <a:spLocks noGrp="1"/>
          </p:cNvSpPr>
          <p:nvPr>
            <p:ph type="dt" sz="half" idx="10"/>
          </p:nvPr>
        </p:nvSpPr>
        <p:spPr/>
        <p:txBody>
          <a:bodyPr/>
          <a:lstStyle/>
          <a:p>
            <a:fld id="{624C803B-62AD-4010-AEFB-D9AF802A6496}" type="datetime1">
              <a:rPr lang="en-IN" smtClean="0"/>
              <a:t>19-03-2025</a:t>
            </a:fld>
            <a:endParaRPr lang="en-IN"/>
          </a:p>
        </p:txBody>
      </p:sp>
      <p:sp>
        <p:nvSpPr>
          <p:cNvPr id="5" name="Footer Placeholder 4">
            <a:extLst>
              <a:ext uri="{FF2B5EF4-FFF2-40B4-BE49-F238E27FC236}">
                <a16:creationId xmlns:a16="http://schemas.microsoft.com/office/drawing/2014/main" id="{B1E63307-2D68-4CAC-9971-E7568E40E27C}"/>
              </a:ext>
            </a:extLst>
          </p:cNvPr>
          <p:cNvSpPr>
            <a:spLocks noGrp="1"/>
          </p:cNvSpPr>
          <p:nvPr>
            <p:ph type="ftr" sz="quarter" idx="11"/>
          </p:nvPr>
        </p:nvSpPr>
        <p:spPr/>
        <p:txBody>
          <a:bodyPr/>
          <a:lstStyle/>
          <a:p>
            <a:r>
              <a:rPr lang="en-US"/>
              <a:t>Review No.         Batch No.           Department of CSE</a:t>
            </a:r>
            <a:endParaRPr lang="en-IN"/>
          </a:p>
        </p:txBody>
      </p:sp>
      <p:sp>
        <p:nvSpPr>
          <p:cNvPr id="6" name="Slide Number Placeholder 5">
            <a:extLst>
              <a:ext uri="{FF2B5EF4-FFF2-40B4-BE49-F238E27FC236}">
                <a16:creationId xmlns:a16="http://schemas.microsoft.com/office/drawing/2014/main" id="{339BFEF6-FECE-4360-8D44-7D5F79FF74F0}"/>
              </a:ext>
            </a:extLst>
          </p:cNvPr>
          <p:cNvSpPr>
            <a:spLocks noGrp="1"/>
          </p:cNvSpPr>
          <p:nvPr>
            <p:ph type="sldNum" sz="quarter" idx="12"/>
          </p:nvPr>
        </p:nvSpPr>
        <p:spPr/>
        <p:txBody>
          <a:bodyPr/>
          <a:lstStyle/>
          <a:p>
            <a:fld id="{65DCBD69-296B-4D7C-AF62-9B588FC78772}" type="slidenum">
              <a:rPr lang="en-IN" smtClean="0"/>
              <a:t>26</a:t>
            </a:fld>
            <a:endParaRPr lang="en-IN"/>
          </a:p>
        </p:txBody>
      </p:sp>
      <p:pic>
        <p:nvPicPr>
          <p:cNvPr id="3" name="Picture 2">
            <a:extLst>
              <a:ext uri="{FF2B5EF4-FFF2-40B4-BE49-F238E27FC236}">
                <a16:creationId xmlns:a16="http://schemas.microsoft.com/office/drawing/2014/main" id="{39B2F6C8-F181-4FEB-896D-72AC9D6687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2953" y="770970"/>
            <a:ext cx="8171329" cy="5442300"/>
          </a:xfrm>
          <a:prstGeom prst="rect">
            <a:avLst/>
          </a:prstGeom>
        </p:spPr>
      </p:pic>
    </p:spTree>
    <p:extLst>
      <p:ext uri="{BB962C8B-B14F-4D97-AF65-F5344CB8AC3E}">
        <p14:creationId xmlns:p14="http://schemas.microsoft.com/office/powerpoint/2010/main" val="1830743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45DB3B1-7702-A34D-B15A-E964B95D6FB5}"/>
              </a:ext>
            </a:extLst>
          </p:cNvPr>
          <p:cNvSpPr>
            <a:spLocks noGrp="1"/>
          </p:cNvSpPr>
          <p:nvPr>
            <p:ph type="title"/>
          </p:nvPr>
        </p:nvSpPr>
        <p:spPr>
          <a:xfrm>
            <a:off x="1180618" y="311336"/>
            <a:ext cx="10173182" cy="1128009"/>
          </a:xfrm>
        </p:spPr>
        <p:txBody>
          <a:bodyPr/>
          <a:lstStyle/>
          <a:p>
            <a:pPr algn="ctr"/>
            <a:r>
              <a:rPr lang="en-US" b="1" dirty="0">
                <a:latin typeface="Times New Roman" panose="02020603050405020304" pitchFamily="18" charset="0"/>
                <a:cs typeface="Times New Roman" panose="02020603050405020304" pitchFamily="18" charset="0"/>
              </a:rPr>
              <a:t>CONCLUSION &amp; FUTURE SCOPE</a:t>
            </a:r>
          </a:p>
        </p:txBody>
      </p:sp>
      <p:sp>
        <p:nvSpPr>
          <p:cNvPr id="9" name="Content Placeholder 8">
            <a:extLst>
              <a:ext uri="{FF2B5EF4-FFF2-40B4-BE49-F238E27FC236}">
                <a16:creationId xmlns:a16="http://schemas.microsoft.com/office/drawing/2014/main" id="{0BAA4F36-AB00-F2C4-B47F-6381355DE604}"/>
              </a:ext>
            </a:extLst>
          </p:cNvPr>
          <p:cNvSpPr>
            <a:spLocks noGrp="1"/>
          </p:cNvSpPr>
          <p:nvPr>
            <p:ph idx="1"/>
          </p:nvPr>
        </p:nvSpPr>
        <p:spPr>
          <a:xfrm>
            <a:off x="838200" y="1108431"/>
            <a:ext cx="10515600" cy="5203093"/>
          </a:xfrm>
        </p:spPr>
        <p:txBody>
          <a:bodyPr>
            <a:noAutofit/>
          </a:bodyPr>
          <a:lstStyle/>
          <a:p>
            <a:pPr marL="0" indent="0" algn="just">
              <a:lnSpc>
                <a:spcPct val="100000"/>
              </a:lnSpc>
              <a:buNone/>
            </a:pPr>
            <a:r>
              <a:rPr lang="en-IN" sz="2400" dirty="0">
                <a:latin typeface="Times New Roman" panose="02020603050405020304" pitchFamily="18" charset="0"/>
                <a:cs typeface="Times New Roman" panose="02020603050405020304" pitchFamily="18" charset="0"/>
              </a:rPr>
              <a:t>In conclusion, the proposed method using Gammatonegram-based analysis with CNN offers a simple yet effective approach for detecting abnormalities in PCG signals. By transforming PCG signals into Gammatonegram images, and applying preprocessing techniques like resizing and random horizontal flip augmentation, the model can accurately classify healthy and unhealthy heart sounds. Among the optimizers tested, the Adam optimizer achieved the highest accuracy of 100%, demonstrating its effectiveness. This study confirms that Gammatonegram representations are highly suitable for the classification of PCG signals, offering a reliable method for heart disease detection. Future work includes :</a:t>
            </a:r>
          </a:p>
          <a:p>
            <a:pPr algn="just">
              <a:lnSpc>
                <a:spcPct val="100000"/>
              </a:lnSpc>
            </a:pPr>
            <a:r>
              <a:rPr lang="en-US" sz="2400" dirty="0">
                <a:latin typeface="Times New Roman" panose="02020603050405020304" pitchFamily="18" charset="0"/>
                <a:cs typeface="Times New Roman" panose="02020603050405020304" pitchFamily="18" charset="0"/>
              </a:rPr>
              <a:t>Expanding the dataset for diverse cardiac conditions.</a:t>
            </a:r>
          </a:p>
          <a:p>
            <a:pPr algn="just">
              <a:lnSpc>
                <a:spcPct val="100000"/>
              </a:lnSpc>
            </a:pPr>
            <a:r>
              <a:rPr lang="en-US" sz="2400" dirty="0">
                <a:latin typeface="Times New Roman" panose="02020603050405020304" pitchFamily="18" charset="0"/>
                <a:cs typeface="Times New Roman" panose="02020603050405020304" pitchFamily="18" charset="0"/>
              </a:rPr>
              <a:t>Integrating the system with wearable devices for real-time monitoring.</a:t>
            </a:r>
          </a:p>
          <a:p>
            <a:pPr algn="just">
              <a:lnSpc>
                <a:spcPct val="100000"/>
              </a:lnSpc>
            </a:pPr>
            <a:r>
              <a:rPr lang="en-US" sz="2400" dirty="0">
                <a:latin typeface="Times New Roman" panose="02020603050405020304" pitchFamily="18" charset="0"/>
                <a:cs typeface="Times New Roman" panose="02020603050405020304" pitchFamily="18" charset="0"/>
              </a:rPr>
              <a:t>Exploring hybrid models for further performance improvements.</a:t>
            </a:r>
          </a:p>
          <a:p>
            <a:pPr algn="just">
              <a:lnSpc>
                <a:spcPct val="100000"/>
              </a:lnSpc>
            </a:pPr>
            <a:r>
              <a:rPr lang="en-US" sz="2400" dirty="0">
                <a:latin typeface="Times New Roman" panose="02020603050405020304" pitchFamily="18" charset="0"/>
                <a:cs typeface="Times New Roman" panose="02020603050405020304" pitchFamily="18" charset="0"/>
              </a:rPr>
              <a:t>Adapting the methodology for other biomedical signal analyses.</a:t>
            </a:r>
            <a:endParaRPr lang="en-IN" sz="2400" dirty="0">
              <a:latin typeface="Times New Roman" panose="02020603050405020304" pitchFamily="18" charset="0"/>
              <a:cs typeface="Times New Roman" panose="02020603050405020304" pitchFamily="18" charset="0"/>
            </a:endParaRPr>
          </a:p>
        </p:txBody>
      </p:sp>
      <p:sp>
        <p:nvSpPr>
          <p:cNvPr id="5" name="Date Placeholder 4">
            <a:extLst>
              <a:ext uri="{FF2B5EF4-FFF2-40B4-BE49-F238E27FC236}">
                <a16:creationId xmlns:a16="http://schemas.microsoft.com/office/drawing/2014/main" id="{BD5C2420-26C9-65B4-41BA-D5CA69721C05}"/>
              </a:ext>
            </a:extLst>
          </p:cNvPr>
          <p:cNvSpPr>
            <a:spLocks noGrp="1"/>
          </p:cNvSpPr>
          <p:nvPr>
            <p:ph type="dt" sz="half" idx="10"/>
          </p:nvPr>
        </p:nvSpPr>
        <p:spPr/>
        <p:txBody>
          <a:bodyPr/>
          <a:lstStyle/>
          <a:p>
            <a:fld id="{4725E0ED-D2C9-47B9-A533-1F8FDD25A9AB}" type="datetime1">
              <a:rPr lang="en-IN" smtClean="0">
                <a:latin typeface="Times New Roman" panose="02020603050405020304" pitchFamily="18" charset="0"/>
                <a:cs typeface="Times New Roman" panose="02020603050405020304" pitchFamily="18" charset="0"/>
              </a:rPr>
              <a:t>19-03-2025</a:t>
            </a:fld>
            <a:endParaRPr lang="en-US">
              <a:latin typeface="Times New Roman" panose="02020603050405020304" pitchFamily="18" charset="0"/>
              <a:cs typeface="Times New Roman" panose="02020603050405020304" pitchFamily="18" charset="0"/>
            </a:endParaRPr>
          </a:p>
        </p:txBody>
      </p:sp>
      <p:sp>
        <p:nvSpPr>
          <p:cNvPr id="6" name="Footer Placeholder 5">
            <a:extLst>
              <a:ext uri="{FF2B5EF4-FFF2-40B4-BE49-F238E27FC236}">
                <a16:creationId xmlns:a16="http://schemas.microsoft.com/office/drawing/2014/main" id="{AE9B4454-96E6-70D8-1440-2142487397DF}"/>
              </a:ext>
            </a:extLst>
          </p:cNvPr>
          <p:cNvSpPr>
            <a:spLocks noGrp="1"/>
          </p:cNvSpPr>
          <p:nvPr>
            <p:ph type="ftr" sz="quarter" idx="11"/>
          </p:nvPr>
        </p:nvSpPr>
        <p:spPr/>
        <p:txBody>
          <a:bodyPr/>
          <a:lstStyle/>
          <a:p>
            <a:r>
              <a:rPr lang="en-US">
                <a:latin typeface="Times New Roman" panose="02020603050405020304" pitchFamily="18" charset="0"/>
                <a:cs typeface="Times New Roman" panose="02020603050405020304" pitchFamily="18" charset="0"/>
              </a:rPr>
              <a:t>Review No.         Batch No.           Department of CSE</a:t>
            </a:r>
          </a:p>
        </p:txBody>
      </p:sp>
      <p:sp>
        <p:nvSpPr>
          <p:cNvPr id="7" name="Slide Number Placeholder 6">
            <a:extLst>
              <a:ext uri="{FF2B5EF4-FFF2-40B4-BE49-F238E27FC236}">
                <a16:creationId xmlns:a16="http://schemas.microsoft.com/office/drawing/2014/main" id="{5F827BAA-7E22-F268-D9DC-5E17D9155237}"/>
              </a:ext>
            </a:extLst>
          </p:cNvPr>
          <p:cNvSpPr>
            <a:spLocks noGrp="1"/>
          </p:cNvSpPr>
          <p:nvPr>
            <p:ph type="sldNum" sz="quarter" idx="12"/>
          </p:nvPr>
        </p:nvSpPr>
        <p:spPr/>
        <p:txBody>
          <a:bodyPr/>
          <a:lstStyle/>
          <a:p>
            <a:fld id="{B961B71F-4B40-8942-BB88-E0F5C0B46E10}" type="slidenum">
              <a:rPr lang="en-US" smtClean="0">
                <a:latin typeface="Times New Roman" panose="02020603050405020304" pitchFamily="18" charset="0"/>
                <a:cs typeface="Times New Roman" panose="02020603050405020304" pitchFamily="18" charset="0"/>
              </a:rPr>
              <a:t>27</a:t>
            </a:fld>
            <a:endParaRPr lang="en-US">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111037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45DB3B1-7702-A34D-B15A-E964B95D6FB5}"/>
              </a:ext>
            </a:extLst>
          </p:cNvPr>
          <p:cNvSpPr>
            <a:spLocks noGrp="1"/>
          </p:cNvSpPr>
          <p:nvPr>
            <p:ph type="title"/>
          </p:nvPr>
        </p:nvSpPr>
        <p:spPr>
          <a:xfrm>
            <a:off x="957098" y="291216"/>
            <a:ext cx="10173182" cy="1128009"/>
          </a:xfrm>
        </p:spPr>
        <p:txBody>
          <a:bodyPr/>
          <a:lstStyle/>
          <a:p>
            <a:pPr algn="ctr"/>
            <a:r>
              <a:rPr lang="en-US" b="1" dirty="0">
                <a:latin typeface="Times New Roman" panose="02020603050405020304" pitchFamily="18" charset="0"/>
                <a:cs typeface="Times New Roman" panose="02020603050405020304" pitchFamily="18" charset="0"/>
              </a:rPr>
              <a:t>REFERENCES</a:t>
            </a:r>
          </a:p>
        </p:txBody>
      </p:sp>
      <p:sp>
        <p:nvSpPr>
          <p:cNvPr id="9" name="Content Placeholder 8">
            <a:extLst>
              <a:ext uri="{FF2B5EF4-FFF2-40B4-BE49-F238E27FC236}">
                <a16:creationId xmlns:a16="http://schemas.microsoft.com/office/drawing/2014/main" id="{0BAA4F36-AB00-F2C4-B47F-6381355DE604}"/>
              </a:ext>
            </a:extLst>
          </p:cNvPr>
          <p:cNvSpPr>
            <a:spLocks noGrp="1"/>
          </p:cNvSpPr>
          <p:nvPr>
            <p:ph idx="1"/>
          </p:nvPr>
        </p:nvSpPr>
        <p:spPr>
          <a:xfrm>
            <a:off x="462280" y="1337945"/>
            <a:ext cx="11267440" cy="4300855"/>
          </a:xfrm>
        </p:spPr>
        <p:txBody>
          <a:bodyPr>
            <a:noAutofit/>
          </a:bodyPr>
          <a:lstStyle/>
          <a:p>
            <a:pPr marL="0" indent="0" algn="just">
              <a:buNone/>
            </a:pPr>
            <a:r>
              <a:rPr lang="en-IN" sz="2400" dirty="0">
                <a:latin typeface="Times New Roman" panose="02020603050405020304" pitchFamily="18" charset="0"/>
                <a:cs typeface="Times New Roman" panose="02020603050405020304" pitchFamily="18" charset="0"/>
              </a:rPr>
              <a:t>[1] Cheung, Ka Wang, M. </a:t>
            </a:r>
            <a:r>
              <a:rPr lang="en-IN" sz="2400" dirty="0" err="1">
                <a:latin typeface="Times New Roman" panose="02020603050405020304" pitchFamily="18" charset="0"/>
                <a:cs typeface="Times New Roman" panose="02020603050405020304" pitchFamily="18" charset="0"/>
              </a:rPr>
              <a:t>Bonet</a:t>
            </a:r>
            <a:r>
              <a:rPr lang="en-IN" sz="2400" dirty="0">
                <a:latin typeface="Times New Roman" panose="02020603050405020304" pitchFamily="18" charset="0"/>
                <a:cs typeface="Times New Roman" panose="02020603050405020304" pitchFamily="18" charset="0"/>
              </a:rPr>
              <a:t>, K. A. Frank, O. T. </a:t>
            </a:r>
            <a:r>
              <a:rPr lang="en-IN" sz="2400" dirty="0" err="1">
                <a:latin typeface="Times New Roman" panose="02020603050405020304" pitchFamily="18" charset="0"/>
                <a:cs typeface="Times New Roman" panose="02020603050405020304" pitchFamily="18" charset="0"/>
              </a:rPr>
              <a:t>Oladapo</a:t>
            </a:r>
            <a:r>
              <a:rPr lang="en-IN" sz="2400" dirty="0">
                <a:latin typeface="Times New Roman" panose="02020603050405020304" pitchFamily="18" charset="0"/>
                <a:cs typeface="Times New Roman" panose="02020603050405020304" pitchFamily="18" charset="0"/>
              </a:rPr>
              <a:t>, G. J. </a:t>
            </a:r>
            <a:r>
              <a:rPr lang="en-IN" sz="2400" dirty="0" err="1">
                <a:latin typeface="Times New Roman" panose="02020603050405020304" pitchFamily="18" charset="0"/>
                <a:cs typeface="Times New Roman" panose="02020603050405020304" pitchFamily="18" charset="0"/>
              </a:rPr>
              <a:t>Hofmeyr</a:t>
            </a:r>
            <a:r>
              <a:rPr lang="en-IN" sz="2400" dirty="0">
                <a:latin typeface="Times New Roman" panose="02020603050405020304" pitchFamily="18" charset="0"/>
                <a:cs typeface="Times New Roman" panose="02020603050405020304" pitchFamily="18" charset="0"/>
              </a:rPr>
              <a:t>, WHO Intrapartum Care Algorithms Working Group, Livia </a:t>
            </a:r>
            <a:r>
              <a:rPr lang="en-IN" sz="2400" dirty="0" err="1">
                <a:latin typeface="Times New Roman" panose="02020603050405020304" pitchFamily="18" charset="0"/>
                <a:cs typeface="Times New Roman" panose="02020603050405020304" pitchFamily="18" charset="0"/>
              </a:rPr>
              <a:t>Ciabati</a:t>
            </a:r>
            <a:r>
              <a:rPr lang="en-IN" sz="2400" dirty="0">
                <a:latin typeface="Times New Roman" panose="02020603050405020304" pitchFamily="18" charset="0"/>
                <a:cs typeface="Times New Roman" panose="02020603050405020304" pitchFamily="18" charset="0"/>
              </a:rPr>
              <a:t> et al. ”Clinical algorithms for management of </a:t>
            </a:r>
            <a:r>
              <a:rPr lang="en-IN" sz="2400" dirty="0" err="1">
                <a:latin typeface="Times New Roman" panose="02020603050405020304" pitchFamily="18" charset="0"/>
                <a:cs typeface="Times New Roman" panose="02020603050405020304" pitchFamily="18" charset="0"/>
              </a:rPr>
              <a:t>fetal</a:t>
            </a:r>
            <a:r>
              <a:rPr lang="en-IN" sz="2400" dirty="0">
                <a:latin typeface="Times New Roman" panose="02020603050405020304" pitchFamily="18" charset="0"/>
                <a:cs typeface="Times New Roman" panose="02020603050405020304" pitchFamily="18" charset="0"/>
              </a:rPr>
              <a:t> heart rate abnormalities during labour.” BJOG: An International Journal of Obstetrics &amp; Gynae </a:t>
            </a:r>
            <a:r>
              <a:rPr lang="en-IN" sz="2400" dirty="0" err="1">
                <a:latin typeface="Times New Roman" panose="02020603050405020304" pitchFamily="18" charset="0"/>
                <a:cs typeface="Times New Roman" panose="02020603050405020304" pitchFamily="18" charset="0"/>
              </a:rPr>
              <a:t>cology</a:t>
            </a:r>
            <a:r>
              <a:rPr lang="en-IN" sz="2400" dirty="0">
                <a:latin typeface="Times New Roman" panose="02020603050405020304" pitchFamily="18" charset="0"/>
                <a:cs typeface="Times New Roman" panose="02020603050405020304" pitchFamily="18" charset="0"/>
              </a:rPr>
              <a:t> 131 (2024): 102-111. </a:t>
            </a:r>
          </a:p>
          <a:p>
            <a:pPr marL="0" indent="0" algn="just">
              <a:buNone/>
            </a:pPr>
            <a:r>
              <a:rPr lang="en-IN" sz="2400" dirty="0">
                <a:latin typeface="Times New Roman" panose="02020603050405020304" pitchFamily="18" charset="0"/>
                <a:cs typeface="Times New Roman" panose="02020603050405020304" pitchFamily="18" charset="0"/>
              </a:rPr>
              <a:t>[2] </a:t>
            </a:r>
            <a:r>
              <a:rPr lang="en-IN" sz="2400" dirty="0" err="1">
                <a:latin typeface="Times New Roman" panose="02020603050405020304" pitchFamily="18" charset="0"/>
                <a:cs typeface="Times New Roman" panose="02020603050405020304" pitchFamily="18" charset="0"/>
              </a:rPr>
              <a:t>Tunnell</a:t>
            </a:r>
            <a:r>
              <a:rPr lang="en-IN" sz="2400" dirty="0">
                <a:latin typeface="Times New Roman" panose="02020603050405020304" pitchFamily="18" charset="0"/>
                <a:cs typeface="Times New Roman" panose="02020603050405020304" pitchFamily="18" charset="0"/>
              </a:rPr>
              <a:t>, Natalie C., Sarah E. Corner, Andres D. Roque, Juliet L. Kroll, Thomas Ritz, and Alicia E. </a:t>
            </a:r>
            <a:r>
              <a:rPr lang="en-IN" sz="2400" dirty="0" err="1">
                <a:latin typeface="Times New Roman" panose="02020603050405020304" pitchFamily="18" charset="0"/>
                <a:cs typeface="Times New Roman" panose="02020603050405020304" pitchFamily="18" charset="0"/>
              </a:rPr>
              <a:t>Meuret</a:t>
            </a:r>
            <a:r>
              <a:rPr lang="en-IN" sz="2400" dirty="0">
                <a:latin typeface="Times New Roman" panose="02020603050405020304" pitchFamily="18" charset="0"/>
                <a:cs typeface="Times New Roman" panose="02020603050405020304" pitchFamily="18" charset="0"/>
              </a:rPr>
              <a:t>. ”</a:t>
            </a:r>
            <a:r>
              <a:rPr lang="en-IN" sz="2400" dirty="0" err="1">
                <a:latin typeface="Times New Roman" panose="02020603050405020304" pitchFamily="18" charset="0"/>
                <a:cs typeface="Times New Roman" panose="02020603050405020304" pitchFamily="18" charset="0"/>
              </a:rPr>
              <a:t>Biobehavioral</a:t>
            </a:r>
            <a:r>
              <a:rPr lang="en-IN" sz="2400" dirty="0">
                <a:latin typeface="Times New Roman" panose="02020603050405020304" pitchFamily="18" charset="0"/>
                <a:cs typeface="Times New Roman" panose="02020603050405020304" pitchFamily="18" charset="0"/>
              </a:rPr>
              <a:t> approach to distinguishing panic symptoms from medical illness.” Frontiers in Psychiatry 15 (2024): 1296569. </a:t>
            </a:r>
          </a:p>
          <a:p>
            <a:pPr marL="0" indent="0" algn="just">
              <a:buNone/>
            </a:pPr>
            <a:r>
              <a:rPr lang="en-IN" sz="2400" dirty="0">
                <a:latin typeface="Times New Roman" panose="02020603050405020304" pitchFamily="18" charset="0"/>
                <a:cs typeface="Times New Roman" panose="02020603050405020304" pitchFamily="18" charset="0"/>
              </a:rPr>
              <a:t>[3] </a:t>
            </a:r>
            <a:r>
              <a:rPr lang="en-IN" sz="2400" dirty="0" err="1">
                <a:latin typeface="Times New Roman" panose="02020603050405020304" pitchFamily="18" charset="0"/>
                <a:cs typeface="Times New Roman" panose="02020603050405020304" pitchFamily="18" charset="0"/>
              </a:rPr>
              <a:t>Duca</a:t>
            </a:r>
            <a:r>
              <a:rPr lang="en-IN" sz="2400" dirty="0">
                <a:latin typeface="Times New Roman" panose="02020603050405020304" pitchFamily="18" charset="0"/>
                <a:cs typeface="Times New Roman" panose="02020603050405020304" pitchFamily="18" charset="0"/>
              </a:rPr>
              <a:t>, S ¸</a:t>
            </a:r>
            <a:r>
              <a:rPr lang="en-IN" sz="2400" dirty="0" err="1">
                <a:latin typeface="Times New Roman" panose="02020603050405020304" pitchFamily="18" charset="0"/>
                <a:cs typeface="Times New Roman" panose="02020603050405020304" pitchFamily="18" charset="0"/>
              </a:rPr>
              <a:t>tefania</a:t>
            </a:r>
            <a:r>
              <a:rPr lang="en-IN" sz="2400" dirty="0">
                <a:latin typeface="Times New Roman" panose="02020603050405020304" pitchFamily="18" charset="0"/>
                <a:cs typeface="Times New Roman" panose="02020603050405020304" pitchFamily="18" charset="0"/>
              </a:rPr>
              <a:t>-Teodora, </a:t>
            </a:r>
            <a:r>
              <a:rPr lang="en-IN" sz="2400" dirty="0" err="1">
                <a:latin typeface="Times New Roman" panose="02020603050405020304" pitchFamily="18" charset="0"/>
                <a:cs typeface="Times New Roman" panose="02020603050405020304" pitchFamily="18" charset="0"/>
              </a:rPr>
              <a:t>Ionut</a:t>
            </a:r>
            <a:r>
              <a:rPr lang="en-IN" sz="2400" dirty="0">
                <a:latin typeface="Times New Roman" panose="02020603050405020304" pitchFamily="18" charset="0"/>
                <a:cs typeface="Times New Roman" panose="02020603050405020304" pitchFamily="18" charset="0"/>
              </a:rPr>
              <a:t>¸ </a:t>
            </a:r>
            <a:r>
              <a:rPr lang="en-IN" sz="2400" dirty="0" err="1">
                <a:latin typeface="Times New Roman" panose="02020603050405020304" pitchFamily="18" charset="0"/>
                <a:cs typeface="Times New Roman" panose="02020603050405020304" pitchFamily="18" charset="0"/>
              </a:rPr>
              <a:t>Tudorancea</a:t>
            </a:r>
            <a:r>
              <a:rPr lang="en-IN" sz="2400" dirty="0">
                <a:latin typeface="Times New Roman" panose="02020603050405020304" pitchFamily="18" charset="0"/>
                <a:cs typeface="Times New Roman" panose="02020603050405020304" pitchFamily="18" charset="0"/>
              </a:rPr>
              <a:t>, Radu-S ¸</a:t>
            </a:r>
            <a:r>
              <a:rPr lang="en-IN" sz="2400" dirty="0" err="1">
                <a:latin typeface="Times New Roman" panose="02020603050405020304" pitchFamily="18" charset="0"/>
                <a:cs typeface="Times New Roman" panose="02020603050405020304" pitchFamily="18" charset="0"/>
              </a:rPr>
              <a:t>tefan</a:t>
            </a:r>
            <a:r>
              <a:rPr lang="en-IN" sz="2400" dirty="0">
                <a:latin typeface="Times New Roman" panose="02020603050405020304" pitchFamily="18" charset="0"/>
                <a:cs typeface="Times New Roman" panose="02020603050405020304" pitchFamily="18" charset="0"/>
              </a:rPr>
              <a:t> </a:t>
            </a:r>
            <a:r>
              <a:rPr lang="en-IN" sz="2400" dirty="0" err="1">
                <a:latin typeface="Times New Roman" panose="02020603050405020304" pitchFamily="18" charset="0"/>
                <a:cs typeface="Times New Roman" panose="02020603050405020304" pitchFamily="18" charset="0"/>
              </a:rPr>
              <a:t>Miftode</a:t>
            </a:r>
            <a:r>
              <a:rPr lang="en-IN" sz="2400" dirty="0">
                <a:latin typeface="Times New Roman" panose="02020603050405020304" pitchFamily="18" charset="0"/>
                <a:cs typeface="Times New Roman" panose="02020603050405020304" pitchFamily="18" charset="0"/>
              </a:rPr>
              <a:t>, Adri </a:t>
            </a:r>
            <a:r>
              <a:rPr lang="en-IN" sz="2400" dirty="0" err="1">
                <a:latin typeface="Times New Roman" panose="02020603050405020304" pitchFamily="18" charset="0"/>
                <a:cs typeface="Times New Roman" panose="02020603050405020304" pitchFamily="18" charset="0"/>
              </a:rPr>
              <a:t>ana</a:t>
            </a:r>
            <a:r>
              <a:rPr lang="en-IN" sz="2400" dirty="0">
                <a:latin typeface="Times New Roman" panose="02020603050405020304" pitchFamily="18" charset="0"/>
                <a:cs typeface="Times New Roman" panose="02020603050405020304" pitchFamily="18" charset="0"/>
              </a:rPr>
              <a:t> </a:t>
            </a:r>
            <a:r>
              <a:rPr lang="en-IN" sz="2400" dirty="0" err="1">
                <a:latin typeface="Times New Roman" panose="02020603050405020304" pitchFamily="18" charset="0"/>
                <a:cs typeface="Times New Roman" panose="02020603050405020304" pitchFamily="18" charset="0"/>
              </a:rPr>
              <a:t>Chetran</a:t>
            </a:r>
            <a:r>
              <a:rPr lang="en-IN" sz="2400" dirty="0">
                <a:latin typeface="Times New Roman" panose="02020603050405020304" pitchFamily="18" charset="0"/>
                <a:cs typeface="Times New Roman" panose="02020603050405020304" pitchFamily="18" charset="0"/>
              </a:rPr>
              <a:t>, </a:t>
            </a:r>
            <a:r>
              <a:rPr lang="en-IN" sz="2400" dirty="0" err="1">
                <a:latin typeface="Times New Roman" panose="02020603050405020304" pitchFamily="18" charset="0"/>
                <a:cs typeface="Times New Roman" panose="02020603050405020304" pitchFamily="18" charset="0"/>
              </a:rPr>
              <a:t>Alexandru</a:t>
            </a:r>
            <a:r>
              <a:rPr lang="en-IN" sz="2400" dirty="0">
                <a:latin typeface="Times New Roman" panose="02020603050405020304" pitchFamily="18" charset="0"/>
                <a:cs typeface="Times New Roman" panose="02020603050405020304" pitchFamily="18" charset="0"/>
              </a:rPr>
              <a:t>-Dan </a:t>
            </a:r>
            <a:r>
              <a:rPr lang="en-IN" sz="2400" dirty="0" err="1">
                <a:latin typeface="Times New Roman" panose="02020603050405020304" pitchFamily="18" charset="0"/>
                <a:cs typeface="Times New Roman" panose="02020603050405020304" pitchFamily="18" charset="0"/>
              </a:rPr>
              <a:t>Costache</a:t>
            </a:r>
            <a:r>
              <a:rPr lang="en-IN" sz="2400" dirty="0">
                <a:latin typeface="Times New Roman" panose="02020603050405020304" pitchFamily="18" charset="0"/>
                <a:cs typeface="Times New Roman" panose="02020603050405020304" pitchFamily="18" charset="0"/>
              </a:rPr>
              <a:t>, D. Robert Pav˘ al, and Irina </a:t>
            </a:r>
            <a:r>
              <a:rPr lang="en-IN" sz="2400" dirty="0" err="1">
                <a:latin typeface="Times New Roman" panose="02020603050405020304" pitchFamily="18" charset="0"/>
                <a:cs typeface="Times New Roman" panose="02020603050405020304" pitchFamily="18" charset="0"/>
              </a:rPr>
              <a:t>Iuliana</a:t>
            </a:r>
            <a:r>
              <a:rPr lang="en-IN" sz="2400" dirty="0">
                <a:latin typeface="Times New Roman" panose="02020603050405020304" pitchFamily="18" charset="0"/>
                <a:cs typeface="Times New Roman" panose="02020603050405020304" pitchFamily="18" charset="0"/>
              </a:rPr>
              <a:t> </a:t>
            </a:r>
            <a:r>
              <a:rPr lang="en-IN" sz="2400" dirty="0" err="1">
                <a:latin typeface="Times New Roman" panose="02020603050405020304" pitchFamily="18" charset="0"/>
                <a:cs typeface="Times New Roman" panose="02020603050405020304" pitchFamily="18" charset="0"/>
              </a:rPr>
              <a:t>Costache</a:t>
            </a:r>
            <a:r>
              <a:rPr lang="en-IN" sz="2400" dirty="0">
                <a:latin typeface="Times New Roman" panose="02020603050405020304" pitchFamily="18" charset="0"/>
                <a:cs typeface="Times New Roman" panose="02020603050405020304" pitchFamily="18" charset="0"/>
              </a:rPr>
              <a:t>-Enache. ”Heartbeat Chronicles: Decoding the Interplay of Echocardiography and Heart Rate Variability in Chronic Heart Failure Patients–</a:t>
            </a:r>
            <a:r>
              <a:rPr lang="en-IN" sz="2400" dirty="0" err="1">
                <a:latin typeface="Times New Roman" panose="02020603050405020304" pitchFamily="18" charset="0"/>
                <a:cs typeface="Times New Roman" panose="02020603050405020304" pitchFamily="18" charset="0"/>
              </a:rPr>
              <a:t>Unraveling</a:t>
            </a:r>
            <a:r>
              <a:rPr lang="en-IN" sz="2400" dirty="0">
                <a:latin typeface="Times New Roman" panose="02020603050405020304" pitchFamily="18" charset="0"/>
                <a:cs typeface="Times New Roman" panose="02020603050405020304" pitchFamily="18" charset="0"/>
              </a:rPr>
              <a:t> the Mysteries with Traditional and Advanced 24 Hour Holter ECG Parameters.” Romanian Journal of Cardiology.</a:t>
            </a:r>
          </a:p>
          <a:p>
            <a:pPr marL="0" indent="0" algn="just">
              <a:buNone/>
            </a:pPr>
            <a:endParaRPr lang="en-US" sz="2400" dirty="0">
              <a:latin typeface="Times New Roman" panose="02020603050405020304" pitchFamily="18" charset="0"/>
              <a:cs typeface="Times New Roman" panose="02020603050405020304" pitchFamily="18" charset="0"/>
            </a:endParaRPr>
          </a:p>
        </p:txBody>
      </p:sp>
      <p:sp>
        <p:nvSpPr>
          <p:cNvPr id="5" name="Date Placeholder 4">
            <a:extLst>
              <a:ext uri="{FF2B5EF4-FFF2-40B4-BE49-F238E27FC236}">
                <a16:creationId xmlns:a16="http://schemas.microsoft.com/office/drawing/2014/main" id="{BD5C2420-26C9-65B4-41BA-D5CA69721C05}"/>
              </a:ext>
            </a:extLst>
          </p:cNvPr>
          <p:cNvSpPr>
            <a:spLocks noGrp="1"/>
          </p:cNvSpPr>
          <p:nvPr>
            <p:ph type="dt" sz="half" idx="10"/>
          </p:nvPr>
        </p:nvSpPr>
        <p:spPr/>
        <p:txBody>
          <a:bodyPr/>
          <a:lstStyle/>
          <a:p>
            <a:fld id="{F720652E-A996-4640-95C6-A4013E9733D3}" type="datetime1">
              <a:rPr lang="en-IN" sz="1100" smtClean="0">
                <a:latin typeface="Times New Roman" panose="02020603050405020304" pitchFamily="18" charset="0"/>
                <a:cs typeface="Times New Roman" panose="02020603050405020304" pitchFamily="18" charset="0"/>
              </a:rPr>
              <a:t>19-03-2025</a:t>
            </a:fld>
            <a:endParaRPr lang="en-US" sz="1100">
              <a:latin typeface="Times New Roman" panose="02020603050405020304" pitchFamily="18" charset="0"/>
              <a:cs typeface="Times New Roman" panose="02020603050405020304" pitchFamily="18" charset="0"/>
            </a:endParaRPr>
          </a:p>
        </p:txBody>
      </p:sp>
      <p:sp>
        <p:nvSpPr>
          <p:cNvPr id="6" name="Footer Placeholder 5">
            <a:extLst>
              <a:ext uri="{FF2B5EF4-FFF2-40B4-BE49-F238E27FC236}">
                <a16:creationId xmlns:a16="http://schemas.microsoft.com/office/drawing/2014/main" id="{AE9B4454-96E6-70D8-1440-2142487397DF}"/>
              </a:ext>
            </a:extLst>
          </p:cNvPr>
          <p:cNvSpPr>
            <a:spLocks noGrp="1"/>
          </p:cNvSpPr>
          <p:nvPr>
            <p:ph type="ftr" sz="quarter" idx="11"/>
          </p:nvPr>
        </p:nvSpPr>
        <p:spPr/>
        <p:txBody>
          <a:bodyPr/>
          <a:lstStyle/>
          <a:p>
            <a:r>
              <a:rPr lang="en-US" sz="1100">
                <a:latin typeface="Times New Roman" panose="02020603050405020304" pitchFamily="18" charset="0"/>
                <a:cs typeface="Times New Roman" panose="02020603050405020304" pitchFamily="18" charset="0"/>
              </a:rPr>
              <a:t>Review No.         Batch No.           Department of CSE</a:t>
            </a:r>
          </a:p>
        </p:txBody>
      </p:sp>
      <p:sp>
        <p:nvSpPr>
          <p:cNvPr id="7" name="Slide Number Placeholder 6">
            <a:extLst>
              <a:ext uri="{FF2B5EF4-FFF2-40B4-BE49-F238E27FC236}">
                <a16:creationId xmlns:a16="http://schemas.microsoft.com/office/drawing/2014/main" id="{5F827BAA-7E22-F268-D9DC-5E17D9155237}"/>
              </a:ext>
            </a:extLst>
          </p:cNvPr>
          <p:cNvSpPr>
            <a:spLocks noGrp="1"/>
          </p:cNvSpPr>
          <p:nvPr>
            <p:ph type="sldNum" sz="quarter" idx="12"/>
          </p:nvPr>
        </p:nvSpPr>
        <p:spPr/>
        <p:txBody>
          <a:bodyPr/>
          <a:lstStyle/>
          <a:p>
            <a:fld id="{B961B71F-4B40-8942-BB88-E0F5C0B46E10}" type="slidenum">
              <a:rPr lang="en-US" sz="1100" smtClean="0">
                <a:latin typeface="Times New Roman" panose="02020603050405020304" pitchFamily="18" charset="0"/>
                <a:cs typeface="Times New Roman" panose="02020603050405020304" pitchFamily="18" charset="0"/>
              </a:rPr>
              <a:t>28</a:t>
            </a:fld>
            <a:endParaRPr lang="en-US" sz="11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534945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9242010-01EF-4135-9984-E6CADB6EC99F}"/>
              </a:ext>
            </a:extLst>
          </p:cNvPr>
          <p:cNvSpPr>
            <a:spLocks noGrp="1"/>
          </p:cNvSpPr>
          <p:nvPr>
            <p:ph idx="1"/>
          </p:nvPr>
        </p:nvSpPr>
        <p:spPr>
          <a:xfrm>
            <a:off x="838200" y="701040"/>
            <a:ext cx="10515600" cy="5475923"/>
          </a:xfrm>
        </p:spPr>
        <p:txBody>
          <a:bodyPr>
            <a:normAutofit/>
          </a:bodyPr>
          <a:lstStyle/>
          <a:p>
            <a:pPr marL="0" indent="0" algn="just">
              <a:buNone/>
            </a:pPr>
            <a:r>
              <a:rPr lang="en-IN" sz="2400" dirty="0">
                <a:latin typeface="Times New Roman" panose="02020603050405020304" pitchFamily="18" charset="0"/>
                <a:cs typeface="Times New Roman" panose="02020603050405020304" pitchFamily="18" charset="0"/>
              </a:rPr>
              <a:t>[4] Lee, Joon-</a:t>
            </a:r>
            <a:r>
              <a:rPr lang="en-IN" sz="2400" dirty="0" err="1">
                <a:latin typeface="Times New Roman" panose="02020603050405020304" pitchFamily="18" charset="0"/>
                <a:cs typeface="Times New Roman" panose="02020603050405020304" pitchFamily="18" charset="0"/>
              </a:rPr>
              <a:t>Hyop</a:t>
            </a:r>
            <a:r>
              <a:rPr lang="en-IN" sz="2400" dirty="0">
                <a:latin typeface="Times New Roman" panose="02020603050405020304" pitchFamily="18" charset="0"/>
                <a:cs typeface="Times New Roman" panose="02020603050405020304" pitchFamily="18" charset="0"/>
              </a:rPr>
              <a:t>, </a:t>
            </a:r>
            <a:r>
              <a:rPr lang="en-IN" sz="2400" dirty="0" err="1">
                <a:latin typeface="Times New Roman" panose="02020603050405020304" pitchFamily="18" charset="0"/>
                <a:cs typeface="Times New Roman" panose="02020603050405020304" pitchFamily="18" charset="0"/>
              </a:rPr>
              <a:t>EunKyung</a:t>
            </a:r>
            <a:r>
              <a:rPr lang="en-IN" sz="2400" dirty="0">
                <a:latin typeface="Times New Roman" panose="02020603050405020304" pitchFamily="18" charset="0"/>
                <a:cs typeface="Times New Roman" panose="02020603050405020304" pitchFamily="18" charset="0"/>
              </a:rPr>
              <a:t> Ku, </a:t>
            </a:r>
            <a:r>
              <a:rPr lang="en-IN" sz="2400" dirty="0" err="1">
                <a:latin typeface="Times New Roman" panose="02020603050405020304" pitchFamily="18" charset="0"/>
                <a:cs typeface="Times New Roman" panose="02020603050405020304" pitchFamily="18" charset="0"/>
              </a:rPr>
              <a:t>Yoo</a:t>
            </a:r>
            <a:r>
              <a:rPr lang="en-IN" sz="2400" dirty="0">
                <a:latin typeface="Times New Roman" panose="02020603050405020304" pitchFamily="18" charset="0"/>
                <a:cs typeface="Times New Roman" panose="02020603050405020304" pitchFamily="18" charset="0"/>
              </a:rPr>
              <a:t> Seung Chung, Young Jae Kim, and Kwang Gi Kim. ”Intraoperative detection of parathyroid glands using artificial intelligence: optimizing medical image training with data augmentation methods.” Surgical Endoscopy 38, no. 10 (2024): 5732 5745.</a:t>
            </a:r>
          </a:p>
          <a:p>
            <a:pPr marL="0" indent="0" algn="just">
              <a:buNone/>
            </a:pPr>
            <a:r>
              <a:rPr lang="en-IN" sz="2400" dirty="0">
                <a:latin typeface="Times New Roman" panose="02020603050405020304" pitchFamily="18" charset="0"/>
                <a:cs typeface="Times New Roman" panose="02020603050405020304" pitchFamily="18" charset="0"/>
              </a:rPr>
              <a:t>[5] </a:t>
            </a:r>
            <a:r>
              <a:rPr lang="en-IN" sz="2400" dirty="0" err="1">
                <a:latin typeface="Times New Roman" panose="02020603050405020304" pitchFamily="18" charset="0"/>
                <a:cs typeface="Times New Roman" panose="02020603050405020304" pitchFamily="18" charset="0"/>
              </a:rPr>
              <a:t>M.Sireesha</a:t>
            </a:r>
            <a:r>
              <a:rPr lang="en-IN" sz="2400" dirty="0">
                <a:latin typeface="Times New Roman" panose="02020603050405020304" pitchFamily="18" charset="0"/>
                <a:cs typeface="Times New Roman" panose="02020603050405020304" pitchFamily="18" charset="0"/>
              </a:rPr>
              <a:t>, S. N. </a:t>
            </a:r>
            <a:r>
              <a:rPr lang="en-IN" sz="2400" dirty="0" err="1">
                <a:latin typeface="Times New Roman" panose="02020603050405020304" pitchFamily="18" charset="0"/>
                <a:cs typeface="Times New Roman" panose="02020603050405020304" pitchFamily="18" charset="0"/>
              </a:rPr>
              <a:t>TirumalaRao</a:t>
            </a:r>
            <a:r>
              <a:rPr lang="en-IN" sz="2400" dirty="0">
                <a:latin typeface="Times New Roman" panose="02020603050405020304" pitchFamily="18" charset="0"/>
                <a:cs typeface="Times New Roman" panose="02020603050405020304" pitchFamily="18" charset="0"/>
              </a:rPr>
              <a:t>, Srikanth </a:t>
            </a:r>
            <a:r>
              <a:rPr lang="en-IN" sz="2400" dirty="0" err="1">
                <a:latin typeface="Times New Roman" panose="02020603050405020304" pitchFamily="18" charset="0"/>
                <a:cs typeface="Times New Roman" panose="02020603050405020304" pitchFamily="18" charset="0"/>
              </a:rPr>
              <a:t>Vemuru</a:t>
            </a:r>
            <a:r>
              <a:rPr lang="en-IN" sz="2400" dirty="0">
                <a:latin typeface="Times New Roman" panose="02020603050405020304" pitchFamily="18" charset="0"/>
                <a:cs typeface="Times New Roman" panose="02020603050405020304" pitchFamily="18" charset="0"/>
              </a:rPr>
              <a:t>, Optimized Feature Extraction and Hybrid Classification Model for Heart Disease Prediction International Journal of Recent Technology and Engineering Vol- 7, No 6, Mar- 2019 ISSN- 2277-3878, Pages– 1754– 1772.</a:t>
            </a:r>
          </a:p>
          <a:p>
            <a:pPr marL="0" indent="0" algn="just">
              <a:buNone/>
            </a:pPr>
            <a:r>
              <a:rPr lang="en-IN" sz="2400" dirty="0">
                <a:latin typeface="Times New Roman" panose="02020603050405020304" pitchFamily="18" charset="0"/>
                <a:cs typeface="Times New Roman" panose="02020603050405020304" pitchFamily="18" charset="0"/>
              </a:rPr>
              <a:t>[6] Lee, T. H., E. F. </a:t>
            </a:r>
            <a:r>
              <a:rPr lang="en-IN" sz="2400" dirty="0" err="1">
                <a:latin typeface="Times New Roman" panose="02020603050405020304" pitchFamily="18" charset="0"/>
                <a:cs typeface="Times New Roman" panose="02020603050405020304" pitchFamily="18" charset="0"/>
              </a:rPr>
              <a:t>Shair</a:t>
            </a:r>
            <a:r>
              <a:rPr lang="en-IN" sz="2400" dirty="0">
                <a:latin typeface="Times New Roman" panose="02020603050405020304" pitchFamily="18" charset="0"/>
                <a:cs typeface="Times New Roman" panose="02020603050405020304" pitchFamily="18" charset="0"/>
              </a:rPr>
              <a:t>, A. R. Abdullah, K. A. Rahman, and N. </a:t>
            </a:r>
            <a:r>
              <a:rPr lang="en-IN" sz="2400" dirty="0" err="1">
                <a:latin typeface="Times New Roman" panose="02020603050405020304" pitchFamily="18" charset="0"/>
                <a:cs typeface="Times New Roman" panose="02020603050405020304" pitchFamily="18" charset="0"/>
              </a:rPr>
              <a:t>Nazmi</a:t>
            </a:r>
            <a:r>
              <a:rPr lang="en-IN" sz="2400" dirty="0">
                <a:latin typeface="Times New Roman" panose="02020603050405020304" pitchFamily="18" charset="0"/>
                <a:cs typeface="Times New Roman" panose="02020603050405020304" pitchFamily="18" charset="0"/>
              </a:rPr>
              <a:t>. ”Comparison of Short Fast Fourier Transform and Continuous Wavelet Transform in Study of Stride Interval.”</a:t>
            </a:r>
          </a:p>
          <a:p>
            <a:pPr marL="0" indent="0" algn="just">
              <a:buNone/>
            </a:pPr>
            <a:r>
              <a:rPr lang="en-IN" sz="2400" dirty="0">
                <a:latin typeface="Times New Roman" panose="02020603050405020304" pitchFamily="18" charset="0"/>
                <a:cs typeface="Times New Roman" panose="02020603050405020304" pitchFamily="18" charset="0"/>
              </a:rPr>
              <a:t>[7] </a:t>
            </a:r>
            <a:r>
              <a:rPr lang="en-IN" sz="2400" dirty="0" err="1">
                <a:latin typeface="Times New Roman" panose="02020603050405020304" pitchFamily="18" charset="0"/>
                <a:cs typeface="Times New Roman" panose="02020603050405020304" pitchFamily="18" charset="0"/>
              </a:rPr>
              <a:t>M.Sireesha</a:t>
            </a:r>
            <a:r>
              <a:rPr lang="en-IN" sz="2400" dirty="0">
                <a:latin typeface="Times New Roman" panose="02020603050405020304" pitchFamily="18" charset="0"/>
                <a:cs typeface="Times New Roman" panose="02020603050405020304" pitchFamily="18" charset="0"/>
              </a:rPr>
              <a:t>, Srikanth </a:t>
            </a:r>
            <a:r>
              <a:rPr lang="en-IN" sz="2400" dirty="0" err="1">
                <a:latin typeface="Times New Roman" panose="02020603050405020304" pitchFamily="18" charset="0"/>
                <a:cs typeface="Times New Roman" panose="02020603050405020304" pitchFamily="18" charset="0"/>
              </a:rPr>
              <a:t>Vemuru</a:t>
            </a:r>
            <a:r>
              <a:rPr lang="en-IN" sz="2400" dirty="0">
                <a:latin typeface="Times New Roman" panose="02020603050405020304" pitchFamily="18" charset="0"/>
                <a:cs typeface="Times New Roman" panose="02020603050405020304" pitchFamily="18" charset="0"/>
              </a:rPr>
              <a:t>, </a:t>
            </a:r>
            <a:r>
              <a:rPr lang="en-IN" sz="2400" dirty="0" err="1">
                <a:latin typeface="Times New Roman" panose="02020603050405020304" pitchFamily="18" charset="0"/>
                <a:cs typeface="Times New Roman" panose="02020603050405020304" pitchFamily="18" charset="0"/>
              </a:rPr>
              <a:t>S.N.Tirumala</a:t>
            </a:r>
            <a:r>
              <a:rPr lang="en-IN" sz="2400" dirty="0">
                <a:latin typeface="Times New Roman" panose="02020603050405020304" pitchFamily="18" charset="0"/>
                <a:cs typeface="Times New Roman" panose="02020603050405020304" pitchFamily="18" charset="0"/>
              </a:rPr>
              <a:t> Rao “Classification Model for Prediction of Heart Disease Using Correlation Coefficient Tech </a:t>
            </a:r>
            <a:r>
              <a:rPr lang="en-IN" sz="2400" dirty="0" err="1">
                <a:latin typeface="Times New Roman" panose="02020603050405020304" pitchFamily="18" charset="0"/>
                <a:cs typeface="Times New Roman" panose="02020603050405020304" pitchFamily="18" charset="0"/>
              </a:rPr>
              <a:t>nique</a:t>
            </a:r>
            <a:r>
              <a:rPr lang="en-IN" sz="2400" dirty="0">
                <a:latin typeface="Times New Roman" panose="02020603050405020304" pitchFamily="18" charset="0"/>
                <a:cs typeface="Times New Roman" panose="02020603050405020304" pitchFamily="18" charset="0"/>
              </a:rPr>
              <a:t>” International Journal of Advanced Trends in Computer Science and Engineering, Vol. 9, No. 2, March- April 2020, Pages- 2116 2123.</a:t>
            </a:r>
          </a:p>
          <a:p>
            <a:pPr marL="0" indent="0" algn="just">
              <a:buNone/>
            </a:pPr>
            <a:endParaRPr lang="en-IN" sz="2400" dirty="0">
              <a:latin typeface="Times New Roman" panose="02020603050405020304" pitchFamily="18" charset="0"/>
              <a:cs typeface="Times New Roman" panose="02020603050405020304" pitchFamily="18" charset="0"/>
            </a:endParaRPr>
          </a:p>
        </p:txBody>
      </p:sp>
      <p:sp>
        <p:nvSpPr>
          <p:cNvPr id="4" name="Date Placeholder 3">
            <a:extLst>
              <a:ext uri="{FF2B5EF4-FFF2-40B4-BE49-F238E27FC236}">
                <a16:creationId xmlns:a16="http://schemas.microsoft.com/office/drawing/2014/main" id="{233FFE0F-F729-4E01-83E3-1C5E4E2C25FF}"/>
              </a:ext>
            </a:extLst>
          </p:cNvPr>
          <p:cNvSpPr>
            <a:spLocks noGrp="1"/>
          </p:cNvSpPr>
          <p:nvPr>
            <p:ph type="dt" sz="half" idx="10"/>
          </p:nvPr>
        </p:nvSpPr>
        <p:spPr/>
        <p:txBody>
          <a:bodyPr/>
          <a:lstStyle/>
          <a:p>
            <a:fld id="{624C803B-62AD-4010-AEFB-D9AF802A6496}" type="datetime1">
              <a:rPr lang="en-IN" smtClean="0"/>
              <a:t>19-03-2025</a:t>
            </a:fld>
            <a:endParaRPr lang="en-IN"/>
          </a:p>
        </p:txBody>
      </p:sp>
      <p:sp>
        <p:nvSpPr>
          <p:cNvPr id="5" name="Footer Placeholder 4">
            <a:extLst>
              <a:ext uri="{FF2B5EF4-FFF2-40B4-BE49-F238E27FC236}">
                <a16:creationId xmlns:a16="http://schemas.microsoft.com/office/drawing/2014/main" id="{6E644989-C86E-49A1-A972-E09E0E294183}"/>
              </a:ext>
            </a:extLst>
          </p:cNvPr>
          <p:cNvSpPr>
            <a:spLocks noGrp="1"/>
          </p:cNvSpPr>
          <p:nvPr>
            <p:ph type="ftr" sz="quarter" idx="11"/>
          </p:nvPr>
        </p:nvSpPr>
        <p:spPr/>
        <p:txBody>
          <a:bodyPr/>
          <a:lstStyle/>
          <a:p>
            <a:r>
              <a:rPr lang="en-US"/>
              <a:t>Review No.         Batch No.           Department of CSE</a:t>
            </a:r>
            <a:endParaRPr lang="en-IN"/>
          </a:p>
        </p:txBody>
      </p:sp>
      <p:sp>
        <p:nvSpPr>
          <p:cNvPr id="6" name="Slide Number Placeholder 5">
            <a:extLst>
              <a:ext uri="{FF2B5EF4-FFF2-40B4-BE49-F238E27FC236}">
                <a16:creationId xmlns:a16="http://schemas.microsoft.com/office/drawing/2014/main" id="{16961E14-AD30-4BB7-B377-72608A9EF434}"/>
              </a:ext>
            </a:extLst>
          </p:cNvPr>
          <p:cNvSpPr>
            <a:spLocks noGrp="1"/>
          </p:cNvSpPr>
          <p:nvPr>
            <p:ph type="sldNum" sz="quarter" idx="12"/>
          </p:nvPr>
        </p:nvSpPr>
        <p:spPr/>
        <p:txBody>
          <a:bodyPr/>
          <a:lstStyle/>
          <a:p>
            <a:fld id="{65DCBD69-296B-4D7C-AF62-9B588FC78772}" type="slidenum">
              <a:rPr lang="en-IN" smtClean="0"/>
              <a:t>29</a:t>
            </a:fld>
            <a:endParaRPr lang="en-IN"/>
          </a:p>
        </p:txBody>
      </p:sp>
    </p:spTree>
    <p:extLst>
      <p:ext uri="{BB962C8B-B14F-4D97-AF65-F5344CB8AC3E}">
        <p14:creationId xmlns:p14="http://schemas.microsoft.com/office/powerpoint/2010/main" val="24759535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45DB3B1-7702-A34D-B15A-E964B95D6FB5}"/>
              </a:ext>
            </a:extLst>
          </p:cNvPr>
          <p:cNvSpPr>
            <a:spLocks noGrp="1"/>
          </p:cNvSpPr>
          <p:nvPr>
            <p:ph type="title"/>
          </p:nvPr>
        </p:nvSpPr>
        <p:spPr>
          <a:xfrm>
            <a:off x="1073038" y="257548"/>
            <a:ext cx="10173182" cy="1128009"/>
          </a:xfrm>
        </p:spPr>
        <p:txBody>
          <a:bodyPr/>
          <a:lstStyle/>
          <a:p>
            <a:pPr algn="ctr"/>
            <a:r>
              <a:rPr lang="en-US" b="1" dirty="0">
                <a:latin typeface="Times New Roman" panose="02020603050405020304" pitchFamily="18" charset="0"/>
                <a:cs typeface="Times New Roman" panose="02020603050405020304" pitchFamily="18" charset="0"/>
              </a:rPr>
              <a:t>ABSTRACT</a:t>
            </a:r>
          </a:p>
        </p:txBody>
      </p:sp>
      <p:sp>
        <p:nvSpPr>
          <p:cNvPr id="9" name="Content Placeholder 8">
            <a:extLst>
              <a:ext uri="{FF2B5EF4-FFF2-40B4-BE49-F238E27FC236}">
                <a16:creationId xmlns:a16="http://schemas.microsoft.com/office/drawing/2014/main" id="{0BAA4F36-AB00-F2C4-B47F-6381355DE604}"/>
              </a:ext>
            </a:extLst>
          </p:cNvPr>
          <p:cNvSpPr>
            <a:spLocks noGrp="1"/>
          </p:cNvSpPr>
          <p:nvPr>
            <p:ph idx="1"/>
          </p:nvPr>
        </p:nvSpPr>
        <p:spPr>
          <a:xfrm>
            <a:off x="777688" y="1156540"/>
            <a:ext cx="10636624" cy="5199810"/>
          </a:xfrm>
        </p:spPr>
        <p:txBody>
          <a:bodyPr>
            <a:normAutofit fontScale="85000" lnSpcReduction="20000"/>
          </a:bodyPr>
          <a:lstStyle/>
          <a:p>
            <a:pPr marL="0" indent="0" algn="just">
              <a:lnSpc>
                <a:spcPct val="120000"/>
              </a:lnSpc>
              <a:buNone/>
            </a:pPr>
            <a:r>
              <a:rPr lang="en-US" dirty="0">
                <a:latin typeface="Times New Roman" panose="02020603050405020304" pitchFamily="18" charset="0"/>
                <a:cs typeface="Times New Roman" panose="02020603050405020304" pitchFamily="18" charset="0"/>
              </a:rPr>
              <a:t>Phonocardiogram (PCG) signals carry essential data about heart health, offering significant potential for early disease detection. This study presents a method to identify heart abnormalities using Gammatonegram images derived from PCG signals, which are analyzed with a Convolutional Neural Network (CNN). The Gammatonegram, a time-frequency representation mimicking human auditory processing, captures both temporal and spectral features of PCG signals. The images are preprocessed through resizing and data augmentation, the images are input into the CNN model for classification. The model distinguishes between healthy and unhealthy heart sounds, and its performance is evaluated using several optimizers—SGD, Adagrad, Adadelta, RMSProp, and Adam. Adam yielded the best performance, achieving a test accuracy of 100%. This method provides a robust, non invasive solution for heart disease diagnosis, leveraging deep learning to improve accuracy in detecting heart abnormalities from PCG signals. </a:t>
            </a:r>
          </a:p>
        </p:txBody>
      </p:sp>
      <p:sp>
        <p:nvSpPr>
          <p:cNvPr id="5" name="Date Placeholder 4">
            <a:extLst>
              <a:ext uri="{FF2B5EF4-FFF2-40B4-BE49-F238E27FC236}">
                <a16:creationId xmlns:a16="http://schemas.microsoft.com/office/drawing/2014/main" id="{BD5C2420-26C9-65B4-41BA-D5CA69721C05}"/>
              </a:ext>
            </a:extLst>
          </p:cNvPr>
          <p:cNvSpPr>
            <a:spLocks noGrp="1"/>
          </p:cNvSpPr>
          <p:nvPr>
            <p:ph type="dt" sz="half" idx="10"/>
          </p:nvPr>
        </p:nvSpPr>
        <p:spPr/>
        <p:txBody>
          <a:bodyPr/>
          <a:lstStyle/>
          <a:p>
            <a:fld id="{62295500-64E7-4D97-9D4A-78523B0706FF}" type="datetime1">
              <a:rPr lang="en-IN" smtClean="0">
                <a:latin typeface="Times New Roman" panose="02020603050405020304" pitchFamily="18" charset="0"/>
                <a:cs typeface="Times New Roman" panose="02020603050405020304" pitchFamily="18" charset="0"/>
              </a:rPr>
              <a:t>19-03-2025</a:t>
            </a:fld>
            <a:endParaRPr lang="en-US">
              <a:latin typeface="Times New Roman" panose="02020603050405020304" pitchFamily="18" charset="0"/>
              <a:cs typeface="Times New Roman" panose="02020603050405020304" pitchFamily="18" charset="0"/>
            </a:endParaRPr>
          </a:p>
        </p:txBody>
      </p:sp>
      <p:sp>
        <p:nvSpPr>
          <p:cNvPr id="6" name="Footer Placeholder 5">
            <a:extLst>
              <a:ext uri="{FF2B5EF4-FFF2-40B4-BE49-F238E27FC236}">
                <a16:creationId xmlns:a16="http://schemas.microsoft.com/office/drawing/2014/main" id="{AE9B4454-96E6-70D8-1440-2142487397DF}"/>
              </a:ext>
            </a:extLst>
          </p:cNvPr>
          <p:cNvSpPr>
            <a:spLocks noGrp="1"/>
          </p:cNvSpPr>
          <p:nvPr>
            <p:ph type="ftr" sz="quarter" idx="11"/>
          </p:nvPr>
        </p:nvSpPr>
        <p:spPr/>
        <p:txBody>
          <a:bodyPr/>
          <a:lstStyle/>
          <a:p>
            <a:r>
              <a:rPr lang="en-US">
                <a:latin typeface="Times New Roman" panose="02020603050405020304" pitchFamily="18" charset="0"/>
                <a:cs typeface="Times New Roman" panose="02020603050405020304" pitchFamily="18" charset="0"/>
              </a:rPr>
              <a:t>Review No.         Batch No.           Department of CSE</a:t>
            </a:r>
          </a:p>
        </p:txBody>
      </p:sp>
      <p:sp>
        <p:nvSpPr>
          <p:cNvPr id="7" name="Slide Number Placeholder 6">
            <a:extLst>
              <a:ext uri="{FF2B5EF4-FFF2-40B4-BE49-F238E27FC236}">
                <a16:creationId xmlns:a16="http://schemas.microsoft.com/office/drawing/2014/main" id="{5F827BAA-7E22-F268-D9DC-5E17D9155237}"/>
              </a:ext>
            </a:extLst>
          </p:cNvPr>
          <p:cNvSpPr>
            <a:spLocks noGrp="1"/>
          </p:cNvSpPr>
          <p:nvPr>
            <p:ph type="sldNum" sz="quarter" idx="12"/>
          </p:nvPr>
        </p:nvSpPr>
        <p:spPr/>
        <p:txBody>
          <a:bodyPr/>
          <a:lstStyle/>
          <a:p>
            <a:fld id="{B961B71F-4B40-8942-BB88-E0F5C0B46E10}" type="slidenum">
              <a:rPr lang="en-US" smtClean="0">
                <a:latin typeface="Times New Roman" panose="02020603050405020304" pitchFamily="18" charset="0"/>
                <a:cs typeface="Times New Roman" panose="02020603050405020304" pitchFamily="18" charset="0"/>
              </a:rPr>
              <a:t>3</a:t>
            </a:fld>
            <a:endParaRPr lang="en-US">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6910891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EAE2413-9975-44A7-A322-B61791BBCAD4}"/>
              </a:ext>
            </a:extLst>
          </p:cNvPr>
          <p:cNvSpPr>
            <a:spLocks noGrp="1"/>
          </p:cNvSpPr>
          <p:nvPr>
            <p:ph idx="1"/>
          </p:nvPr>
        </p:nvSpPr>
        <p:spPr>
          <a:xfrm>
            <a:off x="838200" y="640080"/>
            <a:ext cx="10515600" cy="5536883"/>
          </a:xfrm>
        </p:spPr>
        <p:txBody>
          <a:bodyPr>
            <a:noAutofit/>
          </a:bodyPr>
          <a:lstStyle/>
          <a:p>
            <a:pPr marL="0" indent="0" algn="just">
              <a:buNone/>
            </a:pPr>
            <a:r>
              <a:rPr lang="en-IN" sz="2400" dirty="0">
                <a:latin typeface="Times New Roman" panose="02020603050405020304" pitchFamily="18" charset="0"/>
                <a:cs typeface="Times New Roman" panose="02020603050405020304" pitchFamily="18" charset="0"/>
              </a:rPr>
              <a:t>[7] </a:t>
            </a:r>
            <a:r>
              <a:rPr lang="en-IN" sz="2400" dirty="0" err="1">
                <a:latin typeface="Times New Roman" panose="02020603050405020304" pitchFamily="18" charset="0"/>
                <a:cs typeface="Times New Roman" panose="02020603050405020304" pitchFamily="18" charset="0"/>
              </a:rPr>
              <a:t>M.Sireesha</a:t>
            </a:r>
            <a:r>
              <a:rPr lang="en-IN" sz="2400" dirty="0">
                <a:latin typeface="Times New Roman" panose="02020603050405020304" pitchFamily="18" charset="0"/>
                <a:cs typeface="Times New Roman" panose="02020603050405020304" pitchFamily="18" charset="0"/>
              </a:rPr>
              <a:t>, Srikanth </a:t>
            </a:r>
            <a:r>
              <a:rPr lang="en-IN" sz="2400" dirty="0" err="1">
                <a:latin typeface="Times New Roman" panose="02020603050405020304" pitchFamily="18" charset="0"/>
                <a:cs typeface="Times New Roman" panose="02020603050405020304" pitchFamily="18" charset="0"/>
              </a:rPr>
              <a:t>Vemuru</a:t>
            </a:r>
            <a:r>
              <a:rPr lang="en-IN" sz="2400" dirty="0">
                <a:latin typeface="Times New Roman" panose="02020603050405020304" pitchFamily="18" charset="0"/>
                <a:cs typeface="Times New Roman" panose="02020603050405020304" pitchFamily="18" charset="0"/>
              </a:rPr>
              <a:t>, </a:t>
            </a:r>
            <a:r>
              <a:rPr lang="en-IN" sz="2400" dirty="0" err="1">
                <a:latin typeface="Times New Roman" panose="02020603050405020304" pitchFamily="18" charset="0"/>
                <a:cs typeface="Times New Roman" panose="02020603050405020304" pitchFamily="18" charset="0"/>
              </a:rPr>
              <a:t>S.N.Tirumala</a:t>
            </a:r>
            <a:r>
              <a:rPr lang="en-IN" sz="2400" dirty="0">
                <a:latin typeface="Times New Roman" panose="02020603050405020304" pitchFamily="18" charset="0"/>
                <a:cs typeface="Times New Roman" panose="02020603050405020304" pitchFamily="18" charset="0"/>
              </a:rPr>
              <a:t> Rao “Classification Model for Prediction of Heart Disease Using Correlation Coefficient Tech </a:t>
            </a:r>
            <a:r>
              <a:rPr lang="en-IN" sz="2400" dirty="0" err="1">
                <a:latin typeface="Times New Roman" panose="02020603050405020304" pitchFamily="18" charset="0"/>
                <a:cs typeface="Times New Roman" panose="02020603050405020304" pitchFamily="18" charset="0"/>
              </a:rPr>
              <a:t>nique</a:t>
            </a:r>
            <a:r>
              <a:rPr lang="en-IN" sz="2400" dirty="0">
                <a:latin typeface="Times New Roman" panose="02020603050405020304" pitchFamily="18" charset="0"/>
                <a:cs typeface="Times New Roman" panose="02020603050405020304" pitchFamily="18" charset="0"/>
              </a:rPr>
              <a:t>” International Journal of Advanced Trends in Computer Science and Engineering, Vol. 9, No. 2, March- April 2020, Pages- 2116 2123.</a:t>
            </a:r>
          </a:p>
          <a:p>
            <a:pPr marL="0" indent="0" algn="just">
              <a:buNone/>
            </a:pPr>
            <a:r>
              <a:rPr lang="en-IN" sz="2400" dirty="0">
                <a:latin typeface="Times New Roman" panose="02020603050405020304" pitchFamily="18" charset="0"/>
                <a:cs typeface="Times New Roman" panose="02020603050405020304" pitchFamily="18" charset="0"/>
              </a:rPr>
              <a:t>[8] </a:t>
            </a:r>
            <a:r>
              <a:rPr lang="en-IN" sz="2400" dirty="0" err="1">
                <a:latin typeface="Times New Roman" panose="02020603050405020304" pitchFamily="18" charset="0"/>
                <a:cs typeface="Times New Roman" panose="02020603050405020304" pitchFamily="18" charset="0"/>
              </a:rPr>
              <a:t>Chambi</a:t>
            </a:r>
            <a:r>
              <a:rPr lang="en-IN" sz="2400" dirty="0">
                <a:latin typeface="Times New Roman" panose="02020603050405020304" pitchFamily="18" charset="0"/>
                <a:cs typeface="Times New Roman" panose="02020603050405020304" pitchFamily="18" charset="0"/>
              </a:rPr>
              <a:t>, Edwin M., </a:t>
            </a:r>
            <a:r>
              <a:rPr lang="en-IN" sz="2400" dirty="0" err="1">
                <a:latin typeface="Times New Roman" panose="02020603050405020304" pitchFamily="18" charset="0"/>
                <a:cs typeface="Times New Roman" panose="02020603050405020304" pitchFamily="18" charset="0"/>
              </a:rPr>
              <a:t>Jefry</a:t>
            </a:r>
            <a:r>
              <a:rPr lang="en-IN" sz="2400" dirty="0">
                <a:latin typeface="Times New Roman" panose="02020603050405020304" pitchFamily="18" charset="0"/>
                <a:cs typeface="Times New Roman" panose="02020603050405020304" pitchFamily="18" charset="0"/>
              </a:rPr>
              <a:t> </a:t>
            </a:r>
            <a:r>
              <a:rPr lang="en-IN" sz="2400" dirty="0" err="1">
                <a:latin typeface="Times New Roman" panose="02020603050405020304" pitchFamily="18" charset="0"/>
                <a:cs typeface="Times New Roman" panose="02020603050405020304" pitchFamily="18" charset="0"/>
              </a:rPr>
              <a:t>Cuela</a:t>
            </a:r>
            <a:r>
              <a:rPr lang="en-IN" sz="2400" dirty="0">
                <a:latin typeface="Times New Roman" panose="02020603050405020304" pitchFamily="18" charset="0"/>
                <a:cs typeface="Times New Roman" panose="02020603050405020304" pitchFamily="18" charset="0"/>
              </a:rPr>
              <a:t>, Milagros </a:t>
            </a:r>
            <a:r>
              <a:rPr lang="en-IN" sz="2400" dirty="0" err="1">
                <a:latin typeface="Times New Roman" panose="02020603050405020304" pitchFamily="18" charset="0"/>
                <a:cs typeface="Times New Roman" panose="02020603050405020304" pitchFamily="18" charset="0"/>
              </a:rPr>
              <a:t>Zegarra</a:t>
            </a:r>
            <a:r>
              <a:rPr lang="en-IN" sz="2400" dirty="0">
                <a:latin typeface="Times New Roman" panose="02020603050405020304" pitchFamily="18" charset="0"/>
                <a:cs typeface="Times New Roman" panose="02020603050405020304" pitchFamily="18" charset="0"/>
              </a:rPr>
              <a:t>, Erasmo Sulla, and Jorge </a:t>
            </a:r>
            <a:r>
              <a:rPr lang="en-IN" sz="2400" dirty="0" err="1">
                <a:latin typeface="Times New Roman" panose="02020603050405020304" pitchFamily="18" charset="0"/>
                <a:cs typeface="Times New Roman" panose="02020603050405020304" pitchFamily="18" charset="0"/>
              </a:rPr>
              <a:t>Rendulich</a:t>
            </a:r>
            <a:r>
              <a:rPr lang="en-IN" sz="2400" dirty="0">
                <a:latin typeface="Times New Roman" panose="02020603050405020304" pitchFamily="18" charset="0"/>
                <a:cs typeface="Times New Roman" panose="02020603050405020304" pitchFamily="18" charset="0"/>
              </a:rPr>
              <a:t>. ”Benchmarking Time-Frequency Representations of Phonocardiogram Signals for Classification of Valvular Heart Diseases Using Deep Features and Machine Learning.” Electronics 13, no. 15 (2024): 2912.</a:t>
            </a:r>
          </a:p>
          <a:p>
            <a:pPr marL="0" indent="0" algn="just">
              <a:buNone/>
            </a:pPr>
            <a:r>
              <a:rPr lang="en-IN" sz="2400" dirty="0">
                <a:latin typeface="Times New Roman" panose="02020603050405020304" pitchFamily="18" charset="0"/>
                <a:cs typeface="Times New Roman" panose="02020603050405020304" pitchFamily="18" charset="0"/>
              </a:rPr>
              <a:t>[9] Arslan, Muhammad, Muhammad Mubeen, Muhammad Bilal, and </a:t>
            </a:r>
            <a:r>
              <a:rPr lang="en-IN" sz="2400" dirty="0" err="1">
                <a:latin typeface="Times New Roman" panose="02020603050405020304" pitchFamily="18" charset="0"/>
                <a:cs typeface="Times New Roman" panose="02020603050405020304" pitchFamily="18" charset="0"/>
              </a:rPr>
              <a:t>Saadullah</a:t>
            </a:r>
            <a:r>
              <a:rPr lang="en-IN" sz="2400" dirty="0">
                <a:latin typeface="Times New Roman" panose="02020603050405020304" pitchFamily="18" charset="0"/>
                <a:cs typeface="Times New Roman" panose="02020603050405020304" pitchFamily="18" charset="0"/>
              </a:rPr>
              <a:t> Farooq Abbasi. ”1D-CNN-IDS: 1D CNN-based Intrusion Detection System for </a:t>
            </a:r>
            <a:r>
              <a:rPr lang="en-IN" sz="2400" dirty="0" err="1">
                <a:latin typeface="Times New Roman" panose="02020603050405020304" pitchFamily="18" charset="0"/>
                <a:cs typeface="Times New Roman" panose="02020603050405020304" pitchFamily="18" charset="0"/>
              </a:rPr>
              <a:t>IIoT</a:t>
            </a:r>
            <a:r>
              <a:rPr lang="en-IN" sz="2400" dirty="0">
                <a:latin typeface="Times New Roman" panose="02020603050405020304" pitchFamily="18" charset="0"/>
                <a:cs typeface="Times New Roman" panose="02020603050405020304" pitchFamily="18" charset="0"/>
              </a:rPr>
              <a:t>.” </a:t>
            </a:r>
            <a:r>
              <a:rPr lang="en-IN" sz="2400" dirty="0" err="1">
                <a:latin typeface="Times New Roman" panose="02020603050405020304" pitchFamily="18" charset="0"/>
                <a:cs typeface="Times New Roman" panose="02020603050405020304" pitchFamily="18" charset="0"/>
              </a:rPr>
              <a:t>arXiv</a:t>
            </a:r>
            <a:r>
              <a:rPr lang="en-IN" sz="2400" dirty="0">
                <a:latin typeface="Times New Roman" panose="02020603050405020304" pitchFamily="18" charset="0"/>
                <a:cs typeface="Times New Roman" panose="02020603050405020304" pitchFamily="18" charset="0"/>
              </a:rPr>
              <a:t> preprint arXiv:2409.08529 (2024). </a:t>
            </a:r>
          </a:p>
          <a:p>
            <a:pPr marL="0" indent="0" algn="just">
              <a:buNone/>
            </a:pPr>
            <a:r>
              <a:rPr lang="en-IN" sz="2400" dirty="0">
                <a:latin typeface="Times New Roman" panose="02020603050405020304" pitchFamily="18" charset="0"/>
                <a:cs typeface="Times New Roman" panose="02020603050405020304" pitchFamily="18" charset="0"/>
              </a:rPr>
              <a:t>[10] Ahmad, Ahsan, Ali </a:t>
            </a:r>
            <a:r>
              <a:rPr lang="en-IN" sz="2400" dirty="0" err="1">
                <a:latin typeface="Times New Roman" panose="02020603050405020304" pitchFamily="18" charset="0"/>
                <a:cs typeface="Times New Roman" panose="02020603050405020304" pitchFamily="18" charset="0"/>
              </a:rPr>
              <a:t>Husnain</a:t>
            </a:r>
            <a:r>
              <a:rPr lang="en-IN" sz="2400" dirty="0">
                <a:latin typeface="Times New Roman" panose="02020603050405020304" pitchFamily="18" charset="0"/>
                <a:cs typeface="Times New Roman" panose="02020603050405020304" pitchFamily="18" charset="0"/>
              </a:rPr>
              <a:t>, Ashish </a:t>
            </a:r>
            <a:r>
              <a:rPr lang="en-IN" sz="2400" dirty="0" err="1">
                <a:latin typeface="Times New Roman" panose="02020603050405020304" pitchFamily="18" charset="0"/>
                <a:cs typeface="Times New Roman" panose="02020603050405020304" pitchFamily="18" charset="0"/>
              </a:rPr>
              <a:t>Shiwlani</a:t>
            </a:r>
            <a:r>
              <a:rPr lang="en-IN" sz="2400" dirty="0">
                <a:latin typeface="Times New Roman" panose="02020603050405020304" pitchFamily="18" charset="0"/>
                <a:cs typeface="Times New Roman" panose="02020603050405020304" pitchFamily="18" charset="0"/>
              </a:rPr>
              <a:t>, </a:t>
            </a:r>
            <a:r>
              <a:rPr lang="en-IN" sz="2400" dirty="0" err="1">
                <a:latin typeface="Times New Roman" panose="02020603050405020304" pitchFamily="18" charset="0"/>
                <a:cs typeface="Times New Roman" panose="02020603050405020304" pitchFamily="18" charset="0"/>
              </a:rPr>
              <a:t>Ahad</a:t>
            </a:r>
            <a:r>
              <a:rPr lang="en-IN" sz="2400" dirty="0">
                <a:latin typeface="Times New Roman" panose="02020603050405020304" pitchFamily="18" charset="0"/>
                <a:cs typeface="Times New Roman" panose="02020603050405020304" pitchFamily="18" charset="0"/>
              </a:rPr>
              <a:t> Hussain, </a:t>
            </a:r>
            <a:r>
              <a:rPr lang="en-IN" sz="2400" dirty="0" err="1">
                <a:latin typeface="Times New Roman" panose="02020603050405020304" pitchFamily="18" charset="0"/>
                <a:cs typeface="Times New Roman" panose="02020603050405020304" pitchFamily="18" charset="0"/>
              </a:rPr>
              <a:t>Mahnoor</a:t>
            </a:r>
            <a:r>
              <a:rPr lang="en-IN" sz="2400" dirty="0">
                <a:latin typeface="Times New Roman" panose="02020603050405020304" pitchFamily="18" charset="0"/>
                <a:cs typeface="Times New Roman" panose="02020603050405020304" pitchFamily="18" charset="0"/>
              </a:rPr>
              <a:t> N. </a:t>
            </a:r>
            <a:r>
              <a:rPr lang="en-IN" sz="2400" dirty="0" err="1">
                <a:latin typeface="Times New Roman" panose="02020603050405020304" pitchFamily="18" charset="0"/>
                <a:cs typeface="Times New Roman" panose="02020603050405020304" pitchFamily="18" charset="0"/>
              </a:rPr>
              <a:t>Gondal</a:t>
            </a:r>
            <a:r>
              <a:rPr lang="en-IN" sz="2400" dirty="0">
                <a:latin typeface="Times New Roman" panose="02020603050405020304" pitchFamily="18" charset="0"/>
                <a:cs typeface="Times New Roman" panose="02020603050405020304" pitchFamily="18" charset="0"/>
              </a:rPr>
              <a:t>, and Ayesha Saeed. ”Ethical and clinical implications of AI integration in cardiovascular healthcare.” World Journal of Advanced Research and Reviews 23, no. 3 (2024): 2479-2501.</a:t>
            </a:r>
          </a:p>
          <a:p>
            <a:pPr algn="just"/>
            <a:endParaRPr lang="en-IN" sz="2400" dirty="0">
              <a:latin typeface="Times New Roman" panose="02020603050405020304" pitchFamily="18" charset="0"/>
              <a:cs typeface="Times New Roman" panose="02020603050405020304" pitchFamily="18" charset="0"/>
            </a:endParaRPr>
          </a:p>
        </p:txBody>
      </p:sp>
      <p:sp>
        <p:nvSpPr>
          <p:cNvPr id="4" name="Date Placeholder 3">
            <a:extLst>
              <a:ext uri="{FF2B5EF4-FFF2-40B4-BE49-F238E27FC236}">
                <a16:creationId xmlns:a16="http://schemas.microsoft.com/office/drawing/2014/main" id="{CFF770BC-CAD7-4A23-A9DD-DC42D696C0F4}"/>
              </a:ext>
            </a:extLst>
          </p:cNvPr>
          <p:cNvSpPr>
            <a:spLocks noGrp="1"/>
          </p:cNvSpPr>
          <p:nvPr>
            <p:ph type="dt" sz="half" idx="10"/>
          </p:nvPr>
        </p:nvSpPr>
        <p:spPr/>
        <p:txBody>
          <a:bodyPr/>
          <a:lstStyle/>
          <a:p>
            <a:fld id="{624C803B-62AD-4010-AEFB-D9AF802A6496}" type="datetime1">
              <a:rPr lang="en-IN" smtClean="0"/>
              <a:t>19-03-2025</a:t>
            </a:fld>
            <a:endParaRPr lang="en-IN"/>
          </a:p>
        </p:txBody>
      </p:sp>
      <p:sp>
        <p:nvSpPr>
          <p:cNvPr id="5" name="Footer Placeholder 4">
            <a:extLst>
              <a:ext uri="{FF2B5EF4-FFF2-40B4-BE49-F238E27FC236}">
                <a16:creationId xmlns:a16="http://schemas.microsoft.com/office/drawing/2014/main" id="{F0ED157F-FC0B-4831-B353-D3553E28B101}"/>
              </a:ext>
            </a:extLst>
          </p:cNvPr>
          <p:cNvSpPr>
            <a:spLocks noGrp="1"/>
          </p:cNvSpPr>
          <p:nvPr>
            <p:ph type="ftr" sz="quarter" idx="11"/>
          </p:nvPr>
        </p:nvSpPr>
        <p:spPr/>
        <p:txBody>
          <a:bodyPr/>
          <a:lstStyle/>
          <a:p>
            <a:r>
              <a:rPr lang="en-US"/>
              <a:t>Review No.         Batch No.           Department of CSE</a:t>
            </a:r>
            <a:endParaRPr lang="en-IN"/>
          </a:p>
        </p:txBody>
      </p:sp>
      <p:sp>
        <p:nvSpPr>
          <p:cNvPr id="6" name="Slide Number Placeholder 5">
            <a:extLst>
              <a:ext uri="{FF2B5EF4-FFF2-40B4-BE49-F238E27FC236}">
                <a16:creationId xmlns:a16="http://schemas.microsoft.com/office/drawing/2014/main" id="{CC5AD3BB-2DF0-4BC5-B22C-0367681E808D}"/>
              </a:ext>
            </a:extLst>
          </p:cNvPr>
          <p:cNvSpPr>
            <a:spLocks noGrp="1"/>
          </p:cNvSpPr>
          <p:nvPr>
            <p:ph type="sldNum" sz="quarter" idx="12"/>
          </p:nvPr>
        </p:nvSpPr>
        <p:spPr/>
        <p:txBody>
          <a:bodyPr/>
          <a:lstStyle/>
          <a:p>
            <a:fld id="{65DCBD69-296B-4D7C-AF62-9B588FC78772}" type="slidenum">
              <a:rPr lang="en-IN" smtClean="0"/>
              <a:t>30</a:t>
            </a:fld>
            <a:endParaRPr lang="en-IN"/>
          </a:p>
        </p:txBody>
      </p:sp>
    </p:spTree>
    <p:extLst>
      <p:ext uri="{BB962C8B-B14F-4D97-AF65-F5344CB8AC3E}">
        <p14:creationId xmlns:p14="http://schemas.microsoft.com/office/powerpoint/2010/main" val="400877236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C673DD5-9609-48B2-B276-CBD43F31B20E}"/>
              </a:ext>
            </a:extLst>
          </p:cNvPr>
          <p:cNvSpPr>
            <a:spLocks noGrp="1"/>
          </p:cNvSpPr>
          <p:nvPr>
            <p:ph idx="1"/>
          </p:nvPr>
        </p:nvSpPr>
        <p:spPr>
          <a:xfrm>
            <a:off x="838200" y="870267"/>
            <a:ext cx="10515600" cy="5486083"/>
          </a:xfrm>
        </p:spPr>
        <p:txBody>
          <a:bodyPr>
            <a:normAutofit fontScale="85000" lnSpcReduction="20000"/>
          </a:bodyPr>
          <a:lstStyle/>
          <a:p>
            <a:pPr marL="0" indent="0" algn="just">
              <a:buNone/>
            </a:pPr>
            <a:r>
              <a:rPr lang="en-IN" dirty="0">
                <a:latin typeface="Times New Roman" panose="02020603050405020304" pitchFamily="18" charset="0"/>
                <a:cs typeface="Times New Roman" panose="02020603050405020304" pitchFamily="18" charset="0"/>
              </a:rPr>
              <a:t>[11] ASHINIKUMAR SINGH, S. I. N. A. M., S. I. N. A. M. </a:t>
            </a:r>
            <a:r>
              <a:rPr lang="en-IN" dirty="0" err="1">
                <a:latin typeface="Times New Roman" panose="02020603050405020304" pitchFamily="18" charset="0"/>
                <a:cs typeface="Times New Roman" panose="02020603050405020304" pitchFamily="18" charset="0"/>
              </a:rPr>
              <a:t>Ajitkumar</a:t>
            </a:r>
            <a:r>
              <a:rPr lang="en-IN" dirty="0">
                <a:latin typeface="Times New Roman" panose="02020603050405020304" pitchFamily="18" charset="0"/>
                <a:cs typeface="Times New Roman" panose="02020603050405020304" pitchFamily="18" charset="0"/>
              </a:rPr>
              <a:t> SINGH, and A. H. E. I. B. A. M. DINAMANI SINGH. ”Ensemble Learning for Accurate Prediction of Heart Sounds using Gammatone gram Images.” Turkish Journal of Electrical Engineering and Computer Sciences 32, no. 4 (2024): 555-573. </a:t>
            </a:r>
          </a:p>
          <a:p>
            <a:pPr marL="0" indent="0" algn="just">
              <a:buNone/>
            </a:pPr>
            <a:r>
              <a:rPr lang="en-IN" dirty="0">
                <a:latin typeface="Times New Roman" panose="02020603050405020304" pitchFamily="18" charset="0"/>
                <a:cs typeface="Times New Roman" panose="02020603050405020304" pitchFamily="18" charset="0"/>
              </a:rPr>
              <a:t>[12] Taneja, Kriti, Vinay Arora, and Karun Verma. ”Heart sound </a:t>
            </a:r>
            <a:r>
              <a:rPr lang="en-IN" dirty="0" err="1">
                <a:latin typeface="Times New Roman" panose="02020603050405020304" pitchFamily="18" charset="0"/>
                <a:cs typeface="Times New Roman" panose="02020603050405020304" pitchFamily="18" charset="0"/>
              </a:rPr>
              <a:t>classifica</a:t>
            </a:r>
            <a:r>
              <a:rPr lang="en-IN" dirty="0">
                <a:latin typeface="Times New Roman" panose="02020603050405020304" pitchFamily="18" charset="0"/>
                <a:cs typeface="Times New Roman" panose="02020603050405020304" pitchFamily="18" charset="0"/>
              </a:rPr>
              <a:t> </a:t>
            </a:r>
            <a:r>
              <a:rPr lang="en-IN" dirty="0" err="1">
                <a:latin typeface="Times New Roman" panose="02020603050405020304" pitchFamily="18" charset="0"/>
                <a:cs typeface="Times New Roman" panose="02020603050405020304" pitchFamily="18" charset="0"/>
              </a:rPr>
              <a:t>tion</a:t>
            </a:r>
            <a:r>
              <a:rPr lang="en-IN" dirty="0">
                <a:latin typeface="Times New Roman" panose="02020603050405020304" pitchFamily="18" charset="0"/>
                <a:cs typeface="Times New Roman" panose="02020603050405020304" pitchFamily="18" charset="0"/>
              </a:rPr>
              <a:t> method using gammatonegram and SVM.” Multimedia Tools and Applications (2024): 1-37.</a:t>
            </a:r>
          </a:p>
          <a:p>
            <a:pPr marL="0" indent="0" algn="just">
              <a:buNone/>
            </a:pPr>
            <a:r>
              <a:rPr lang="en-IN" dirty="0">
                <a:latin typeface="Times New Roman" panose="02020603050405020304" pitchFamily="18" charset="0"/>
                <a:cs typeface="Times New Roman" panose="02020603050405020304" pitchFamily="18" charset="0"/>
              </a:rPr>
              <a:t>[13] Maity, Arnab, Akanksha Pathak, and Goutam </a:t>
            </a:r>
            <a:r>
              <a:rPr lang="en-IN" dirty="0" err="1">
                <a:latin typeface="Times New Roman" panose="02020603050405020304" pitchFamily="18" charset="0"/>
                <a:cs typeface="Times New Roman" panose="02020603050405020304" pitchFamily="18" charset="0"/>
              </a:rPr>
              <a:t>Saha</a:t>
            </a:r>
            <a:r>
              <a:rPr lang="en-IN" dirty="0">
                <a:latin typeface="Times New Roman" panose="02020603050405020304" pitchFamily="18" charset="0"/>
                <a:cs typeface="Times New Roman" panose="02020603050405020304" pitchFamily="18" charset="0"/>
              </a:rPr>
              <a:t>. ”Transfer learning based heart valve disease classification from Phonocardiogram signal.” Biomedical Signal Processing and Control 85 (2023): 104805.</a:t>
            </a:r>
          </a:p>
          <a:p>
            <a:pPr marL="0" indent="0" algn="just">
              <a:buNone/>
            </a:pPr>
            <a:r>
              <a:rPr lang="en-IN" dirty="0">
                <a:latin typeface="Times New Roman" panose="02020603050405020304" pitchFamily="18" charset="0"/>
                <a:cs typeface="Times New Roman" panose="02020603050405020304" pitchFamily="18" charset="0"/>
              </a:rPr>
              <a:t>[14] Zheng, </a:t>
            </a:r>
            <a:r>
              <a:rPr lang="en-IN" dirty="0" err="1">
                <a:latin typeface="Times New Roman" panose="02020603050405020304" pitchFamily="18" charset="0"/>
                <a:cs typeface="Times New Roman" panose="02020603050405020304" pitchFamily="18" charset="0"/>
              </a:rPr>
              <a:t>Yineng</a:t>
            </a:r>
            <a:r>
              <a:rPr lang="en-IN" dirty="0">
                <a:latin typeface="Times New Roman" panose="02020603050405020304" pitchFamily="18" charset="0"/>
                <a:cs typeface="Times New Roman" panose="02020603050405020304" pitchFamily="18" charset="0"/>
              </a:rPr>
              <a:t>, </a:t>
            </a:r>
            <a:r>
              <a:rPr lang="en-IN" dirty="0" err="1">
                <a:latin typeface="Times New Roman" panose="02020603050405020304" pitchFamily="18" charset="0"/>
                <a:cs typeface="Times New Roman" panose="02020603050405020304" pitchFamily="18" charset="0"/>
              </a:rPr>
              <a:t>Xingming</a:t>
            </a:r>
            <a:r>
              <a:rPr lang="en-IN" dirty="0">
                <a:latin typeface="Times New Roman" panose="02020603050405020304" pitchFamily="18" charset="0"/>
                <a:cs typeface="Times New Roman" panose="02020603050405020304" pitchFamily="18" charset="0"/>
              </a:rPr>
              <a:t> Guo, Yang </a:t>
            </a:r>
            <a:r>
              <a:rPr lang="en-IN" dirty="0" err="1">
                <a:latin typeface="Times New Roman" panose="02020603050405020304" pitchFamily="18" charset="0"/>
                <a:cs typeface="Times New Roman" panose="02020603050405020304" pitchFamily="18" charset="0"/>
              </a:rPr>
              <a:t>Yang</a:t>
            </a:r>
            <a:r>
              <a:rPr lang="en-IN" dirty="0">
                <a:latin typeface="Times New Roman" panose="02020603050405020304" pitchFamily="18" charset="0"/>
                <a:cs typeface="Times New Roman" panose="02020603050405020304" pitchFamily="18" charset="0"/>
              </a:rPr>
              <a:t>, Hui Wang, </a:t>
            </a:r>
            <a:r>
              <a:rPr lang="en-IN" dirty="0" err="1">
                <a:latin typeface="Times New Roman" panose="02020603050405020304" pitchFamily="18" charset="0"/>
                <a:cs typeface="Times New Roman" panose="02020603050405020304" pitchFamily="18" charset="0"/>
              </a:rPr>
              <a:t>Kangla</a:t>
            </a:r>
            <a:r>
              <a:rPr lang="en-IN" dirty="0">
                <a:latin typeface="Times New Roman" panose="02020603050405020304" pitchFamily="18" charset="0"/>
                <a:cs typeface="Times New Roman" panose="02020603050405020304" pitchFamily="18" charset="0"/>
              </a:rPr>
              <a:t> Liao, and Jian Qin. ”Phonocardiogram transfer learning-based CatBoost model for diastolic dysfunction identification using multiple domain-specific deep feature fusion.” Computers in Biology and Medicine 156 (2023): 106707. </a:t>
            </a:r>
          </a:p>
          <a:p>
            <a:pPr marL="0" indent="0" algn="just">
              <a:buNone/>
            </a:pPr>
            <a:r>
              <a:rPr lang="en-IN" dirty="0">
                <a:latin typeface="Times New Roman" panose="02020603050405020304" pitchFamily="18" charset="0"/>
                <a:cs typeface="Times New Roman" panose="02020603050405020304" pitchFamily="18" charset="0"/>
              </a:rPr>
              <a:t>[15] Ismael, Mustafa R., Haider J. Abd, and </a:t>
            </a:r>
            <a:r>
              <a:rPr lang="en-IN" dirty="0" err="1">
                <a:latin typeface="Times New Roman" panose="02020603050405020304" pitchFamily="18" charset="0"/>
                <a:cs typeface="Times New Roman" panose="02020603050405020304" pitchFamily="18" charset="0"/>
              </a:rPr>
              <a:t>Raad</a:t>
            </a:r>
            <a:r>
              <a:rPr lang="en-IN" dirty="0">
                <a:latin typeface="Times New Roman" panose="02020603050405020304" pitchFamily="18" charset="0"/>
                <a:cs typeface="Times New Roman" panose="02020603050405020304" pitchFamily="18" charset="0"/>
              </a:rPr>
              <a:t> Z. </a:t>
            </a:r>
            <a:r>
              <a:rPr lang="en-IN" dirty="0" err="1">
                <a:latin typeface="Times New Roman" panose="02020603050405020304" pitchFamily="18" charset="0"/>
                <a:cs typeface="Times New Roman" panose="02020603050405020304" pitchFamily="18" charset="0"/>
              </a:rPr>
              <a:t>Homod</a:t>
            </a:r>
            <a:r>
              <a:rPr lang="en-IN" dirty="0">
                <a:latin typeface="Times New Roman" panose="02020603050405020304" pitchFamily="18" charset="0"/>
                <a:cs typeface="Times New Roman" panose="02020603050405020304" pitchFamily="18" charset="0"/>
              </a:rPr>
              <a:t>. ”Classification of Phonocardiogram Signals Using the Wavelet Scattering Transform and Equilibrium Optimization Approach.” (2024).</a:t>
            </a:r>
            <a:endParaRPr lang="en-US" dirty="0">
              <a:latin typeface="Times New Roman" panose="02020603050405020304" pitchFamily="18" charset="0"/>
              <a:cs typeface="Times New Roman" panose="02020603050405020304" pitchFamily="18" charset="0"/>
            </a:endParaRPr>
          </a:p>
          <a:p>
            <a:pPr algn="just"/>
            <a:endParaRPr lang="en-IN" dirty="0">
              <a:latin typeface="Times New Roman" panose="02020603050405020304" pitchFamily="18" charset="0"/>
              <a:cs typeface="Times New Roman" panose="02020603050405020304" pitchFamily="18" charset="0"/>
            </a:endParaRPr>
          </a:p>
        </p:txBody>
      </p:sp>
      <p:sp>
        <p:nvSpPr>
          <p:cNvPr id="4" name="Date Placeholder 3">
            <a:extLst>
              <a:ext uri="{FF2B5EF4-FFF2-40B4-BE49-F238E27FC236}">
                <a16:creationId xmlns:a16="http://schemas.microsoft.com/office/drawing/2014/main" id="{EECE93A8-6DF6-4836-82FB-9C78BBAEA9FA}"/>
              </a:ext>
            </a:extLst>
          </p:cNvPr>
          <p:cNvSpPr>
            <a:spLocks noGrp="1"/>
          </p:cNvSpPr>
          <p:nvPr>
            <p:ph type="dt" sz="half" idx="10"/>
          </p:nvPr>
        </p:nvSpPr>
        <p:spPr/>
        <p:txBody>
          <a:bodyPr/>
          <a:lstStyle/>
          <a:p>
            <a:fld id="{624C803B-62AD-4010-AEFB-D9AF802A6496}" type="datetime1">
              <a:rPr lang="en-IN" smtClean="0"/>
              <a:t>19-03-2025</a:t>
            </a:fld>
            <a:endParaRPr lang="en-IN"/>
          </a:p>
        </p:txBody>
      </p:sp>
      <p:sp>
        <p:nvSpPr>
          <p:cNvPr id="5" name="Footer Placeholder 4">
            <a:extLst>
              <a:ext uri="{FF2B5EF4-FFF2-40B4-BE49-F238E27FC236}">
                <a16:creationId xmlns:a16="http://schemas.microsoft.com/office/drawing/2014/main" id="{7795528D-8468-4316-88AE-A182CFDF2DCE}"/>
              </a:ext>
            </a:extLst>
          </p:cNvPr>
          <p:cNvSpPr>
            <a:spLocks noGrp="1"/>
          </p:cNvSpPr>
          <p:nvPr>
            <p:ph type="ftr" sz="quarter" idx="11"/>
          </p:nvPr>
        </p:nvSpPr>
        <p:spPr/>
        <p:txBody>
          <a:bodyPr/>
          <a:lstStyle/>
          <a:p>
            <a:r>
              <a:rPr lang="en-US"/>
              <a:t>Review No.         Batch No.           Department of CSE</a:t>
            </a:r>
            <a:endParaRPr lang="en-IN"/>
          </a:p>
        </p:txBody>
      </p:sp>
      <p:sp>
        <p:nvSpPr>
          <p:cNvPr id="6" name="Slide Number Placeholder 5">
            <a:extLst>
              <a:ext uri="{FF2B5EF4-FFF2-40B4-BE49-F238E27FC236}">
                <a16:creationId xmlns:a16="http://schemas.microsoft.com/office/drawing/2014/main" id="{16AE2862-4DF4-40FF-BD47-98F827B288AC}"/>
              </a:ext>
            </a:extLst>
          </p:cNvPr>
          <p:cNvSpPr>
            <a:spLocks noGrp="1"/>
          </p:cNvSpPr>
          <p:nvPr>
            <p:ph type="sldNum" sz="quarter" idx="12"/>
          </p:nvPr>
        </p:nvSpPr>
        <p:spPr/>
        <p:txBody>
          <a:bodyPr/>
          <a:lstStyle/>
          <a:p>
            <a:fld id="{65DCBD69-296B-4D7C-AF62-9B588FC78772}" type="slidenum">
              <a:rPr lang="en-IN" smtClean="0"/>
              <a:t>31</a:t>
            </a:fld>
            <a:endParaRPr lang="en-IN"/>
          </a:p>
        </p:txBody>
      </p:sp>
    </p:spTree>
    <p:extLst>
      <p:ext uri="{BB962C8B-B14F-4D97-AF65-F5344CB8AC3E}">
        <p14:creationId xmlns:p14="http://schemas.microsoft.com/office/powerpoint/2010/main" val="21936296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45DB3B1-7702-A34D-B15A-E964B95D6FB5}"/>
              </a:ext>
            </a:extLst>
          </p:cNvPr>
          <p:cNvSpPr>
            <a:spLocks noGrp="1"/>
          </p:cNvSpPr>
          <p:nvPr>
            <p:ph type="title"/>
          </p:nvPr>
        </p:nvSpPr>
        <p:spPr>
          <a:xfrm>
            <a:off x="1180618" y="365125"/>
            <a:ext cx="10173182" cy="1128009"/>
          </a:xfrm>
        </p:spPr>
        <p:txBody>
          <a:bodyPr/>
          <a:lstStyle/>
          <a:p>
            <a:pPr algn="ctr"/>
            <a:r>
              <a:rPr lang="en-IN" b="1" dirty="0">
                <a:latin typeface="Times New Roman" panose="02020603050405020304" pitchFamily="18" charset="0"/>
                <a:cs typeface="Times New Roman" panose="02020603050405020304" pitchFamily="18" charset="0"/>
              </a:rPr>
              <a:t>QUESTIONS &amp; ANSWERS</a:t>
            </a:r>
          </a:p>
        </p:txBody>
      </p:sp>
      <p:sp>
        <p:nvSpPr>
          <p:cNvPr id="9" name="Content Placeholder 8">
            <a:extLst>
              <a:ext uri="{FF2B5EF4-FFF2-40B4-BE49-F238E27FC236}">
                <a16:creationId xmlns:a16="http://schemas.microsoft.com/office/drawing/2014/main" id="{0BAA4F36-AB00-F2C4-B47F-6381355DE604}"/>
              </a:ext>
            </a:extLst>
          </p:cNvPr>
          <p:cNvSpPr>
            <a:spLocks noGrp="1"/>
          </p:cNvSpPr>
          <p:nvPr>
            <p:ph idx="1"/>
          </p:nvPr>
        </p:nvSpPr>
        <p:spPr/>
        <p:txBody>
          <a:bodyPr>
            <a:normAutofit/>
          </a:bodyPr>
          <a:lstStyle/>
          <a:p>
            <a:r>
              <a:rPr lang="en-US" dirty="0">
                <a:latin typeface="Times New Roman" panose="02020603050405020304" pitchFamily="18" charset="0"/>
                <a:cs typeface="Times New Roman" panose="02020603050405020304" pitchFamily="18" charset="0"/>
              </a:rPr>
              <a:t>Open the floor for questions from the audience</a:t>
            </a:r>
          </a:p>
        </p:txBody>
      </p:sp>
      <p:sp>
        <p:nvSpPr>
          <p:cNvPr id="5" name="Date Placeholder 4">
            <a:extLst>
              <a:ext uri="{FF2B5EF4-FFF2-40B4-BE49-F238E27FC236}">
                <a16:creationId xmlns:a16="http://schemas.microsoft.com/office/drawing/2014/main" id="{BD5C2420-26C9-65B4-41BA-D5CA69721C05}"/>
              </a:ext>
            </a:extLst>
          </p:cNvPr>
          <p:cNvSpPr>
            <a:spLocks noGrp="1"/>
          </p:cNvSpPr>
          <p:nvPr>
            <p:ph type="dt" sz="half" idx="10"/>
          </p:nvPr>
        </p:nvSpPr>
        <p:spPr/>
        <p:txBody>
          <a:bodyPr/>
          <a:lstStyle/>
          <a:p>
            <a:fld id="{2A2E1D55-192A-4A27-8365-DBE731669BB7}" type="datetime1">
              <a:rPr lang="en-IN" smtClean="0">
                <a:latin typeface="Times New Roman" panose="02020603050405020304" pitchFamily="18" charset="0"/>
                <a:cs typeface="Times New Roman" panose="02020603050405020304" pitchFamily="18" charset="0"/>
              </a:rPr>
              <a:t>19-03-2025</a:t>
            </a:fld>
            <a:endParaRPr lang="en-US">
              <a:latin typeface="Times New Roman" panose="02020603050405020304" pitchFamily="18" charset="0"/>
              <a:cs typeface="Times New Roman" panose="02020603050405020304" pitchFamily="18" charset="0"/>
            </a:endParaRPr>
          </a:p>
        </p:txBody>
      </p:sp>
      <p:sp>
        <p:nvSpPr>
          <p:cNvPr id="6" name="Footer Placeholder 5">
            <a:extLst>
              <a:ext uri="{FF2B5EF4-FFF2-40B4-BE49-F238E27FC236}">
                <a16:creationId xmlns:a16="http://schemas.microsoft.com/office/drawing/2014/main" id="{AE9B4454-96E6-70D8-1440-2142487397DF}"/>
              </a:ext>
            </a:extLst>
          </p:cNvPr>
          <p:cNvSpPr>
            <a:spLocks noGrp="1"/>
          </p:cNvSpPr>
          <p:nvPr>
            <p:ph type="ftr" sz="quarter" idx="11"/>
          </p:nvPr>
        </p:nvSpPr>
        <p:spPr/>
        <p:txBody>
          <a:bodyPr/>
          <a:lstStyle/>
          <a:p>
            <a:r>
              <a:rPr lang="en-US">
                <a:latin typeface="Times New Roman" panose="02020603050405020304" pitchFamily="18" charset="0"/>
                <a:cs typeface="Times New Roman" panose="02020603050405020304" pitchFamily="18" charset="0"/>
              </a:rPr>
              <a:t>Review No.         Batch No.           Department of CSE</a:t>
            </a:r>
          </a:p>
        </p:txBody>
      </p:sp>
      <p:sp>
        <p:nvSpPr>
          <p:cNvPr id="7" name="Slide Number Placeholder 6">
            <a:extLst>
              <a:ext uri="{FF2B5EF4-FFF2-40B4-BE49-F238E27FC236}">
                <a16:creationId xmlns:a16="http://schemas.microsoft.com/office/drawing/2014/main" id="{5F827BAA-7E22-F268-D9DC-5E17D9155237}"/>
              </a:ext>
            </a:extLst>
          </p:cNvPr>
          <p:cNvSpPr>
            <a:spLocks noGrp="1"/>
          </p:cNvSpPr>
          <p:nvPr>
            <p:ph type="sldNum" sz="quarter" idx="12"/>
          </p:nvPr>
        </p:nvSpPr>
        <p:spPr/>
        <p:txBody>
          <a:bodyPr/>
          <a:lstStyle/>
          <a:p>
            <a:fld id="{B961B71F-4B40-8942-BB88-E0F5C0B46E10}" type="slidenum">
              <a:rPr lang="en-US" smtClean="0">
                <a:latin typeface="Times New Roman" panose="02020603050405020304" pitchFamily="18" charset="0"/>
                <a:cs typeface="Times New Roman" panose="02020603050405020304" pitchFamily="18" charset="0"/>
              </a:rPr>
              <a:t>32</a:t>
            </a:fld>
            <a:endParaRPr lang="en-US">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2497721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45DB3B1-7702-A34D-B15A-E964B95D6FB5}"/>
              </a:ext>
            </a:extLst>
          </p:cNvPr>
          <p:cNvSpPr>
            <a:spLocks noGrp="1"/>
          </p:cNvSpPr>
          <p:nvPr>
            <p:ph type="title"/>
          </p:nvPr>
        </p:nvSpPr>
        <p:spPr>
          <a:xfrm>
            <a:off x="1180618" y="365125"/>
            <a:ext cx="10173182" cy="1128009"/>
          </a:xfrm>
        </p:spPr>
        <p:txBody>
          <a:bodyPr>
            <a:normAutofit/>
          </a:bodyPr>
          <a:lstStyle/>
          <a:p>
            <a:pPr algn="ctr"/>
            <a:r>
              <a:rPr lang="en-IN" b="1" dirty="0">
                <a:latin typeface="Times New Roman" panose="02020603050405020304" pitchFamily="18" charset="0"/>
                <a:cs typeface="Times New Roman" panose="02020603050405020304" pitchFamily="18" charset="0"/>
              </a:rPr>
              <a:t>ACKNOWLEGEMENTS</a:t>
            </a:r>
          </a:p>
        </p:txBody>
      </p:sp>
      <p:sp>
        <p:nvSpPr>
          <p:cNvPr id="9" name="Content Placeholder 8">
            <a:extLst>
              <a:ext uri="{FF2B5EF4-FFF2-40B4-BE49-F238E27FC236}">
                <a16:creationId xmlns:a16="http://schemas.microsoft.com/office/drawing/2014/main" id="{0BAA4F36-AB00-F2C4-B47F-6381355DE604}"/>
              </a:ext>
            </a:extLst>
          </p:cNvPr>
          <p:cNvSpPr>
            <a:spLocks noGrp="1"/>
          </p:cNvSpPr>
          <p:nvPr>
            <p:ph idx="1"/>
          </p:nvPr>
        </p:nvSpPr>
        <p:spPr/>
        <p:txBody>
          <a:bodyPr>
            <a:normAutofit/>
          </a:bodyPr>
          <a:lstStyle/>
          <a:p>
            <a:r>
              <a:rPr lang="en-US" dirty="0">
                <a:latin typeface="Times New Roman" panose="02020603050405020304" pitchFamily="18" charset="0"/>
                <a:cs typeface="Times New Roman" panose="02020603050405020304" pitchFamily="18" charset="0"/>
              </a:rPr>
              <a:t>Express gratitude for the opportunity to present</a:t>
            </a:r>
          </a:p>
          <a:p>
            <a:r>
              <a:rPr lang="en-US" dirty="0">
                <a:latin typeface="Times New Roman" panose="02020603050405020304" pitchFamily="18" charset="0"/>
                <a:cs typeface="Times New Roman" panose="02020603050405020304" pitchFamily="18" charset="0"/>
              </a:rPr>
              <a:t>Provide contact information for further inquiries</a:t>
            </a:r>
          </a:p>
        </p:txBody>
      </p:sp>
      <p:sp>
        <p:nvSpPr>
          <p:cNvPr id="5" name="Date Placeholder 4">
            <a:extLst>
              <a:ext uri="{FF2B5EF4-FFF2-40B4-BE49-F238E27FC236}">
                <a16:creationId xmlns:a16="http://schemas.microsoft.com/office/drawing/2014/main" id="{BD5C2420-26C9-65B4-41BA-D5CA69721C05}"/>
              </a:ext>
            </a:extLst>
          </p:cNvPr>
          <p:cNvSpPr>
            <a:spLocks noGrp="1"/>
          </p:cNvSpPr>
          <p:nvPr>
            <p:ph type="dt" sz="half" idx="10"/>
          </p:nvPr>
        </p:nvSpPr>
        <p:spPr/>
        <p:txBody>
          <a:bodyPr/>
          <a:lstStyle/>
          <a:p>
            <a:fld id="{614C5AF8-9E51-4FEE-9641-EEFC8EA27F3C}" type="datetime1">
              <a:rPr lang="en-IN" smtClean="0">
                <a:latin typeface="Times New Roman" panose="02020603050405020304" pitchFamily="18" charset="0"/>
                <a:cs typeface="Times New Roman" panose="02020603050405020304" pitchFamily="18" charset="0"/>
              </a:rPr>
              <a:t>19-03-2025</a:t>
            </a:fld>
            <a:endParaRPr lang="en-US">
              <a:latin typeface="Times New Roman" panose="02020603050405020304" pitchFamily="18" charset="0"/>
              <a:cs typeface="Times New Roman" panose="02020603050405020304" pitchFamily="18" charset="0"/>
            </a:endParaRPr>
          </a:p>
        </p:txBody>
      </p:sp>
      <p:sp>
        <p:nvSpPr>
          <p:cNvPr id="6" name="Footer Placeholder 5">
            <a:extLst>
              <a:ext uri="{FF2B5EF4-FFF2-40B4-BE49-F238E27FC236}">
                <a16:creationId xmlns:a16="http://schemas.microsoft.com/office/drawing/2014/main" id="{AE9B4454-96E6-70D8-1440-2142487397DF}"/>
              </a:ext>
            </a:extLst>
          </p:cNvPr>
          <p:cNvSpPr>
            <a:spLocks noGrp="1"/>
          </p:cNvSpPr>
          <p:nvPr>
            <p:ph type="ftr" sz="quarter" idx="11"/>
          </p:nvPr>
        </p:nvSpPr>
        <p:spPr/>
        <p:txBody>
          <a:bodyPr/>
          <a:lstStyle/>
          <a:p>
            <a:r>
              <a:rPr lang="en-US">
                <a:latin typeface="Times New Roman" panose="02020603050405020304" pitchFamily="18" charset="0"/>
                <a:cs typeface="Times New Roman" panose="02020603050405020304" pitchFamily="18" charset="0"/>
              </a:rPr>
              <a:t>Review No.         Batch No.           Department of CSE</a:t>
            </a:r>
          </a:p>
        </p:txBody>
      </p:sp>
      <p:sp>
        <p:nvSpPr>
          <p:cNvPr id="7" name="Slide Number Placeholder 6">
            <a:extLst>
              <a:ext uri="{FF2B5EF4-FFF2-40B4-BE49-F238E27FC236}">
                <a16:creationId xmlns:a16="http://schemas.microsoft.com/office/drawing/2014/main" id="{5F827BAA-7E22-F268-D9DC-5E17D9155237}"/>
              </a:ext>
            </a:extLst>
          </p:cNvPr>
          <p:cNvSpPr>
            <a:spLocks noGrp="1"/>
          </p:cNvSpPr>
          <p:nvPr>
            <p:ph type="sldNum" sz="quarter" idx="12"/>
          </p:nvPr>
        </p:nvSpPr>
        <p:spPr/>
        <p:txBody>
          <a:bodyPr/>
          <a:lstStyle/>
          <a:p>
            <a:fld id="{B961B71F-4B40-8942-BB88-E0F5C0B46E10}" type="slidenum">
              <a:rPr lang="en-US" smtClean="0">
                <a:latin typeface="Times New Roman" panose="02020603050405020304" pitchFamily="18" charset="0"/>
                <a:cs typeface="Times New Roman" panose="02020603050405020304" pitchFamily="18" charset="0"/>
              </a:rPr>
              <a:t>33</a:t>
            </a:fld>
            <a:endParaRPr lang="en-US">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879173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0E26B2E-4DE1-4BE8-9142-5C24F417C530}"/>
              </a:ext>
            </a:extLst>
          </p:cNvPr>
          <p:cNvSpPr>
            <a:spLocks noGrp="1"/>
          </p:cNvSpPr>
          <p:nvPr>
            <p:ph idx="1"/>
          </p:nvPr>
        </p:nvSpPr>
        <p:spPr>
          <a:xfrm>
            <a:off x="767080" y="2089785"/>
            <a:ext cx="10515600" cy="4351338"/>
          </a:xfrm>
        </p:spPr>
        <p:txBody>
          <a:bodyPr>
            <a:normAutofit/>
          </a:bodyPr>
          <a:lstStyle/>
          <a:p>
            <a:pPr marL="0" indent="0" algn="ctr">
              <a:buNone/>
            </a:pPr>
            <a:r>
              <a:rPr lang="en-US" sz="9600" i="1" dirty="0">
                <a:latin typeface="Times New Roman" panose="02020603050405020304" pitchFamily="18" charset="0"/>
                <a:cs typeface="Times New Roman" panose="02020603050405020304" pitchFamily="18" charset="0"/>
              </a:rPr>
              <a:t>Thank you</a:t>
            </a:r>
            <a:endParaRPr lang="en-IN" sz="9600" i="1" dirty="0">
              <a:latin typeface="Times New Roman" panose="02020603050405020304" pitchFamily="18" charset="0"/>
              <a:cs typeface="Times New Roman" panose="02020603050405020304" pitchFamily="18" charset="0"/>
            </a:endParaRPr>
          </a:p>
        </p:txBody>
      </p:sp>
      <p:sp>
        <p:nvSpPr>
          <p:cNvPr id="4" name="Date Placeholder 3">
            <a:extLst>
              <a:ext uri="{FF2B5EF4-FFF2-40B4-BE49-F238E27FC236}">
                <a16:creationId xmlns:a16="http://schemas.microsoft.com/office/drawing/2014/main" id="{6E070D20-4AA0-4399-B7CC-30EC24E20FFE}"/>
              </a:ext>
            </a:extLst>
          </p:cNvPr>
          <p:cNvSpPr>
            <a:spLocks noGrp="1"/>
          </p:cNvSpPr>
          <p:nvPr>
            <p:ph type="dt" sz="half" idx="10"/>
          </p:nvPr>
        </p:nvSpPr>
        <p:spPr/>
        <p:txBody>
          <a:bodyPr/>
          <a:lstStyle/>
          <a:p>
            <a:fld id="{624C803B-62AD-4010-AEFB-D9AF802A6496}" type="datetime1">
              <a:rPr lang="en-IN" smtClean="0"/>
              <a:t>19-03-2025</a:t>
            </a:fld>
            <a:endParaRPr lang="en-IN"/>
          </a:p>
        </p:txBody>
      </p:sp>
      <p:sp>
        <p:nvSpPr>
          <p:cNvPr id="5" name="Footer Placeholder 4">
            <a:extLst>
              <a:ext uri="{FF2B5EF4-FFF2-40B4-BE49-F238E27FC236}">
                <a16:creationId xmlns:a16="http://schemas.microsoft.com/office/drawing/2014/main" id="{7BA701A4-113F-4A25-B796-5648457F7C73}"/>
              </a:ext>
            </a:extLst>
          </p:cNvPr>
          <p:cNvSpPr>
            <a:spLocks noGrp="1"/>
          </p:cNvSpPr>
          <p:nvPr>
            <p:ph type="ftr" sz="quarter" idx="11"/>
          </p:nvPr>
        </p:nvSpPr>
        <p:spPr/>
        <p:txBody>
          <a:bodyPr/>
          <a:lstStyle/>
          <a:p>
            <a:r>
              <a:rPr lang="en-US"/>
              <a:t>Review No.         Batch No.           Department of CSE</a:t>
            </a:r>
            <a:endParaRPr lang="en-IN"/>
          </a:p>
        </p:txBody>
      </p:sp>
      <p:sp>
        <p:nvSpPr>
          <p:cNvPr id="6" name="Slide Number Placeholder 5">
            <a:extLst>
              <a:ext uri="{FF2B5EF4-FFF2-40B4-BE49-F238E27FC236}">
                <a16:creationId xmlns:a16="http://schemas.microsoft.com/office/drawing/2014/main" id="{D4610243-7B1A-4A9D-A279-CECC9BAC87AB}"/>
              </a:ext>
            </a:extLst>
          </p:cNvPr>
          <p:cNvSpPr>
            <a:spLocks noGrp="1"/>
          </p:cNvSpPr>
          <p:nvPr>
            <p:ph type="sldNum" sz="quarter" idx="12"/>
          </p:nvPr>
        </p:nvSpPr>
        <p:spPr/>
        <p:txBody>
          <a:bodyPr/>
          <a:lstStyle/>
          <a:p>
            <a:fld id="{65DCBD69-296B-4D7C-AF62-9B588FC78772}" type="slidenum">
              <a:rPr lang="en-IN" smtClean="0"/>
              <a:t>34</a:t>
            </a:fld>
            <a:endParaRPr lang="en-IN"/>
          </a:p>
        </p:txBody>
      </p:sp>
    </p:spTree>
    <p:extLst>
      <p:ext uri="{BB962C8B-B14F-4D97-AF65-F5344CB8AC3E}">
        <p14:creationId xmlns:p14="http://schemas.microsoft.com/office/powerpoint/2010/main" val="7369905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45DB3B1-7702-A34D-B15A-E964B95D6FB5}"/>
              </a:ext>
            </a:extLst>
          </p:cNvPr>
          <p:cNvSpPr>
            <a:spLocks noGrp="1"/>
          </p:cNvSpPr>
          <p:nvPr>
            <p:ph type="title"/>
          </p:nvPr>
        </p:nvSpPr>
        <p:spPr>
          <a:xfrm>
            <a:off x="1144758" y="365125"/>
            <a:ext cx="10173182" cy="1128009"/>
          </a:xfrm>
        </p:spPr>
        <p:txBody>
          <a:bodyPr/>
          <a:lstStyle/>
          <a:p>
            <a:pPr algn="ctr"/>
            <a:r>
              <a:rPr lang="en-US" b="1" dirty="0">
                <a:latin typeface="Times New Roman" panose="02020603050405020304" pitchFamily="18" charset="0"/>
                <a:cs typeface="Times New Roman" panose="02020603050405020304" pitchFamily="18" charset="0"/>
              </a:rPr>
              <a:t>INTRODUCTION</a:t>
            </a:r>
          </a:p>
        </p:txBody>
      </p:sp>
      <p:sp>
        <p:nvSpPr>
          <p:cNvPr id="9" name="Content Placeholder 8">
            <a:extLst>
              <a:ext uri="{FF2B5EF4-FFF2-40B4-BE49-F238E27FC236}">
                <a16:creationId xmlns:a16="http://schemas.microsoft.com/office/drawing/2014/main" id="{0BAA4F36-AB00-F2C4-B47F-6381355DE604}"/>
              </a:ext>
            </a:extLst>
          </p:cNvPr>
          <p:cNvSpPr>
            <a:spLocks noGrp="1"/>
          </p:cNvSpPr>
          <p:nvPr>
            <p:ph idx="1"/>
          </p:nvPr>
        </p:nvSpPr>
        <p:spPr>
          <a:xfrm>
            <a:off x="838200" y="1466238"/>
            <a:ext cx="10515600" cy="4351338"/>
          </a:xfrm>
        </p:spPr>
        <p:txBody>
          <a:bodyPr>
            <a:normAutofit fontScale="92500" lnSpcReduction="10000"/>
          </a:bodyPr>
          <a:lstStyle/>
          <a:p>
            <a:pPr algn="just">
              <a:lnSpc>
                <a:spcPct val="150000"/>
              </a:lnSpc>
            </a:pPr>
            <a:r>
              <a:rPr lang="en-US" sz="2400" dirty="0">
                <a:latin typeface="Times New Roman" panose="02020603050405020304" pitchFamily="18" charset="0"/>
                <a:cs typeface="Times New Roman" panose="02020603050405020304" pitchFamily="18" charset="0"/>
              </a:rPr>
              <a:t>Heart diseases remain a leading cause of mortality worldwide. Early detection and diagnosis are crucial for effective treatment and improved patient outcomes.</a:t>
            </a:r>
          </a:p>
          <a:p>
            <a:pPr algn="just">
              <a:lnSpc>
                <a:spcPct val="150000"/>
              </a:lnSpc>
            </a:pPr>
            <a:r>
              <a:rPr lang="en-US" sz="2400" dirty="0">
                <a:latin typeface="Times New Roman" panose="02020603050405020304" pitchFamily="18" charset="0"/>
                <a:cs typeface="Times New Roman" panose="02020603050405020304" pitchFamily="18" charset="0"/>
              </a:rPr>
              <a:t>Traditional methods for analyzing PCG signals often involve manual feature extraction, which can be time-consuming and prone to human error.</a:t>
            </a:r>
          </a:p>
          <a:p>
            <a:pPr algn="just">
              <a:lnSpc>
                <a:spcPct val="150000"/>
              </a:lnSpc>
            </a:pPr>
            <a:r>
              <a:rPr lang="en-US" sz="2400" dirty="0">
                <a:latin typeface="Times New Roman" panose="02020603050405020304" pitchFamily="18" charset="0"/>
                <a:cs typeface="Times New Roman" panose="02020603050405020304" pitchFamily="18" charset="0"/>
              </a:rPr>
              <a:t>This research aims to develop an automated and accurate system for detecting heart abnormalities using deep learning techniques.</a:t>
            </a:r>
          </a:p>
          <a:p>
            <a:pPr algn="just">
              <a:lnSpc>
                <a:spcPct val="150000"/>
              </a:lnSpc>
            </a:pPr>
            <a:r>
              <a:rPr lang="en-US" sz="2400" dirty="0">
                <a:latin typeface="Times New Roman" panose="02020603050405020304" pitchFamily="18" charset="0"/>
                <a:cs typeface="Times New Roman" panose="02020603050405020304" pitchFamily="18" charset="0"/>
              </a:rPr>
              <a:t>The proposed method utilizes Gammatonegram analysis to extract relevant features from PCG signals, which are then fed into a CNN for classification.</a:t>
            </a:r>
          </a:p>
        </p:txBody>
      </p:sp>
      <p:sp>
        <p:nvSpPr>
          <p:cNvPr id="5" name="Date Placeholder 4">
            <a:extLst>
              <a:ext uri="{FF2B5EF4-FFF2-40B4-BE49-F238E27FC236}">
                <a16:creationId xmlns:a16="http://schemas.microsoft.com/office/drawing/2014/main" id="{BD5C2420-26C9-65B4-41BA-D5CA69721C05}"/>
              </a:ext>
            </a:extLst>
          </p:cNvPr>
          <p:cNvSpPr>
            <a:spLocks noGrp="1"/>
          </p:cNvSpPr>
          <p:nvPr>
            <p:ph type="dt" sz="half" idx="10"/>
          </p:nvPr>
        </p:nvSpPr>
        <p:spPr/>
        <p:txBody>
          <a:bodyPr/>
          <a:lstStyle/>
          <a:p>
            <a:fld id="{FEB1926F-AB62-4DDE-B092-41F0D24353FA}" type="datetime1">
              <a:rPr lang="en-IN" smtClean="0">
                <a:latin typeface="Times New Roman" panose="02020603050405020304" pitchFamily="18" charset="0"/>
                <a:cs typeface="Times New Roman" panose="02020603050405020304" pitchFamily="18" charset="0"/>
              </a:rPr>
              <a:t>19-03-2025</a:t>
            </a:fld>
            <a:endParaRPr lang="en-US">
              <a:latin typeface="Times New Roman" panose="02020603050405020304" pitchFamily="18" charset="0"/>
              <a:cs typeface="Times New Roman" panose="02020603050405020304" pitchFamily="18" charset="0"/>
            </a:endParaRPr>
          </a:p>
        </p:txBody>
      </p:sp>
      <p:sp>
        <p:nvSpPr>
          <p:cNvPr id="6" name="Footer Placeholder 5">
            <a:extLst>
              <a:ext uri="{FF2B5EF4-FFF2-40B4-BE49-F238E27FC236}">
                <a16:creationId xmlns:a16="http://schemas.microsoft.com/office/drawing/2014/main" id="{AE9B4454-96E6-70D8-1440-2142487397DF}"/>
              </a:ext>
            </a:extLst>
          </p:cNvPr>
          <p:cNvSpPr>
            <a:spLocks noGrp="1"/>
          </p:cNvSpPr>
          <p:nvPr>
            <p:ph type="ftr" sz="quarter" idx="11"/>
          </p:nvPr>
        </p:nvSpPr>
        <p:spPr/>
        <p:txBody>
          <a:bodyPr/>
          <a:lstStyle/>
          <a:p>
            <a:r>
              <a:rPr lang="en-US">
                <a:latin typeface="Times New Roman" panose="02020603050405020304" pitchFamily="18" charset="0"/>
                <a:cs typeface="Times New Roman" panose="02020603050405020304" pitchFamily="18" charset="0"/>
              </a:rPr>
              <a:t>Review No.         Batch No.           Department of CSE</a:t>
            </a:r>
          </a:p>
        </p:txBody>
      </p:sp>
      <p:sp>
        <p:nvSpPr>
          <p:cNvPr id="7" name="Slide Number Placeholder 6">
            <a:extLst>
              <a:ext uri="{FF2B5EF4-FFF2-40B4-BE49-F238E27FC236}">
                <a16:creationId xmlns:a16="http://schemas.microsoft.com/office/drawing/2014/main" id="{5F827BAA-7E22-F268-D9DC-5E17D9155237}"/>
              </a:ext>
            </a:extLst>
          </p:cNvPr>
          <p:cNvSpPr>
            <a:spLocks noGrp="1"/>
          </p:cNvSpPr>
          <p:nvPr>
            <p:ph type="sldNum" sz="quarter" idx="12"/>
          </p:nvPr>
        </p:nvSpPr>
        <p:spPr/>
        <p:txBody>
          <a:bodyPr/>
          <a:lstStyle/>
          <a:p>
            <a:fld id="{B961B71F-4B40-8942-BB88-E0F5C0B46E10}" type="slidenum">
              <a:rPr lang="en-US" smtClean="0">
                <a:latin typeface="Times New Roman" panose="02020603050405020304" pitchFamily="18" charset="0"/>
                <a:cs typeface="Times New Roman" panose="02020603050405020304" pitchFamily="18" charset="0"/>
              </a:rPr>
              <a:t>4</a:t>
            </a:fld>
            <a:endParaRPr lang="en-US">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757542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45DB3B1-7702-A34D-B15A-E964B95D6FB5}"/>
              </a:ext>
            </a:extLst>
          </p:cNvPr>
          <p:cNvSpPr>
            <a:spLocks noGrp="1"/>
          </p:cNvSpPr>
          <p:nvPr>
            <p:ph type="title"/>
          </p:nvPr>
        </p:nvSpPr>
        <p:spPr>
          <a:xfrm>
            <a:off x="1180618" y="492154"/>
            <a:ext cx="10173182" cy="562154"/>
          </a:xfrm>
        </p:spPr>
        <p:txBody>
          <a:bodyPr>
            <a:normAutofit fontScale="90000"/>
          </a:bodyPr>
          <a:lstStyle/>
          <a:p>
            <a:pPr algn="ctr"/>
            <a:r>
              <a:rPr lang="en-US" b="1" dirty="0">
                <a:latin typeface="Times New Roman" panose="02020603050405020304" pitchFamily="18" charset="0"/>
                <a:cs typeface="Times New Roman" panose="02020603050405020304" pitchFamily="18" charset="0"/>
              </a:rPr>
              <a:t>LITERATURE SURVEY</a:t>
            </a:r>
          </a:p>
        </p:txBody>
      </p:sp>
      <p:sp>
        <p:nvSpPr>
          <p:cNvPr id="9" name="Content Placeholder 8">
            <a:extLst>
              <a:ext uri="{FF2B5EF4-FFF2-40B4-BE49-F238E27FC236}">
                <a16:creationId xmlns:a16="http://schemas.microsoft.com/office/drawing/2014/main" id="{0BAA4F36-AB00-F2C4-B47F-6381355DE604}"/>
              </a:ext>
            </a:extLst>
          </p:cNvPr>
          <p:cNvSpPr>
            <a:spLocks noGrp="1"/>
          </p:cNvSpPr>
          <p:nvPr>
            <p:ph idx="1"/>
          </p:nvPr>
        </p:nvSpPr>
        <p:spPr/>
        <p:txBody>
          <a:bodyPr>
            <a:normAutofit/>
          </a:bodyPr>
          <a:lstStyle/>
          <a:p>
            <a:pPr marL="0" indent="0">
              <a:buNone/>
            </a:pPr>
            <a:endParaRPr lang="en-IN"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sp>
        <p:nvSpPr>
          <p:cNvPr id="5" name="Date Placeholder 4">
            <a:extLst>
              <a:ext uri="{FF2B5EF4-FFF2-40B4-BE49-F238E27FC236}">
                <a16:creationId xmlns:a16="http://schemas.microsoft.com/office/drawing/2014/main" id="{BD5C2420-26C9-65B4-41BA-D5CA69721C05}"/>
              </a:ext>
            </a:extLst>
          </p:cNvPr>
          <p:cNvSpPr>
            <a:spLocks noGrp="1"/>
          </p:cNvSpPr>
          <p:nvPr>
            <p:ph type="dt" sz="half" idx="10"/>
          </p:nvPr>
        </p:nvSpPr>
        <p:spPr/>
        <p:txBody>
          <a:bodyPr/>
          <a:lstStyle/>
          <a:p>
            <a:fld id="{4DC18775-DE41-46DA-992A-5E2E089E1992}" type="datetime1">
              <a:rPr lang="en-IN" smtClean="0">
                <a:latin typeface="Times New Roman" panose="02020603050405020304" pitchFamily="18" charset="0"/>
                <a:cs typeface="Times New Roman" panose="02020603050405020304" pitchFamily="18" charset="0"/>
              </a:rPr>
              <a:t>19-03-2025</a:t>
            </a:fld>
            <a:endParaRPr lang="en-US">
              <a:latin typeface="Times New Roman" panose="02020603050405020304" pitchFamily="18" charset="0"/>
              <a:cs typeface="Times New Roman" panose="02020603050405020304" pitchFamily="18" charset="0"/>
            </a:endParaRPr>
          </a:p>
        </p:txBody>
      </p:sp>
      <p:sp>
        <p:nvSpPr>
          <p:cNvPr id="6" name="Footer Placeholder 5">
            <a:extLst>
              <a:ext uri="{FF2B5EF4-FFF2-40B4-BE49-F238E27FC236}">
                <a16:creationId xmlns:a16="http://schemas.microsoft.com/office/drawing/2014/main" id="{AE9B4454-96E6-70D8-1440-2142487397DF}"/>
              </a:ext>
            </a:extLst>
          </p:cNvPr>
          <p:cNvSpPr>
            <a:spLocks noGrp="1"/>
          </p:cNvSpPr>
          <p:nvPr>
            <p:ph type="ftr" sz="quarter" idx="11"/>
          </p:nvPr>
        </p:nvSpPr>
        <p:spPr/>
        <p:txBody>
          <a:bodyPr/>
          <a:lstStyle/>
          <a:p>
            <a:r>
              <a:rPr lang="en-US">
                <a:latin typeface="Times New Roman" panose="02020603050405020304" pitchFamily="18" charset="0"/>
                <a:cs typeface="Times New Roman" panose="02020603050405020304" pitchFamily="18" charset="0"/>
              </a:rPr>
              <a:t>Review No.         Batch No.           Department of CSE</a:t>
            </a:r>
          </a:p>
        </p:txBody>
      </p:sp>
      <p:sp>
        <p:nvSpPr>
          <p:cNvPr id="7" name="Slide Number Placeholder 6">
            <a:extLst>
              <a:ext uri="{FF2B5EF4-FFF2-40B4-BE49-F238E27FC236}">
                <a16:creationId xmlns:a16="http://schemas.microsoft.com/office/drawing/2014/main" id="{5F827BAA-7E22-F268-D9DC-5E17D9155237}"/>
              </a:ext>
            </a:extLst>
          </p:cNvPr>
          <p:cNvSpPr>
            <a:spLocks noGrp="1"/>
          </p:cNvSpPr>
          <p:nvPr>
            <p:ph type="sldNum" sz="quarter" idx="12"/>
          </p:nvPr>
        </p:nvSpPr>
        <p:spPr/>
        <p:txBody>
          <a:bodyPr/>
          <a:lstStyle/>
          <a:p>
            <a:fld id="{B961B71F-4B40-8942-BB88-E0F5C0B46E10}" type="slidenum">
              <a:rPr lang="en-US" smtClean="0">
                <a:latin typeface="Times New Roman" panose="02020603050405020304" pitchFamily="18" charset="0"/>
                <a:cs typeface="Times New Roman" panose="02020603050405020304" pitchFamily="18" charset="0"/>
              </a:rPr>
              <a:t>5</a:t>
            </a:fld>
            <a:endParaRPr lang="en-US">
              <a:latin typeface="Times New Roman" panose="02020603050405020304" pitchFamily="18" charset="0"/>
              <a:cs typeface="Times New Roman" panose="02020603050405020304" pitchFamily="18" charset="0"/>
            </a:endParaRPr>
          </a:p>
        </p:txBody>
      </p:sp>
      <p:sp>
        <p:nvSpPr>
          <p:cNvPr id="10" name="Content Placeholder 8">
            <a:extLst>
              <a:ext uri="{FF2B5EF4-FFF2-40B4-BE49-F238E27FC236}">
                <a16:creationId xmlns:a16="http://schemas.microsoft.com/office/drawing/2014/main" id="{3E8CACDC-CE1B-448A-5D5F-BF4D715F95AE}"/>
              </a:ext>
            </a:extLst>
          </p:cNvPr>
          <p:cNvSpPr txBox="1">
            <a:spLocks/>
          </p:cNvSpPr>
          <p:nvPr/>
        </p:nvSpPr>
        <p:spPr>
          <a:xfrm>
            <a:off x="990600" y="19780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latin typeface="Times New Roman" panose="02020603050405020304" pitchFamily="18" charset="0"/>
              <a:cs typeface="Times New Roman" panose="02020603050405020304" pitchFamily="18" charset="0"/>
            </a:endParaRPr>
          </a:p>
        </p:txBody>
      </p:sp>
      <p:graphicFrame>
        <p:nvGraphicFramePr>
          <p:cNvPr id="3" name="Table 3">
            <a:extLst>
              <a:ext uri="{FF2B5EF4-FFF2-40B4-BE49-F238E27FC236}">
                <a16:creationId xmlns:a16="http://schemas.microsoft.com/office/drawing/2014/main" id="{D5492C34-DF62-E3B9-3F6C-997B49ACCC8A}"/>
              </a:ext>
            </a:extLst>
          </p:cNvPr>
          <p:cNvGraphicFramePr>
            <a:graphicFrameLocks noGrp="1"/>
          </p:cNvGraphicFramePr>
          <p:nvPr>
            <p:extLst>
              <p:ext uri="{D42A27DB-BD31-4B8C-83A1-F6EECF244321}">
                <p14:modId xmlns:p14="http://schemas.microsoft.com/office/powerpoint/2010/main" val="1065526805"/>
              </p:ext>
            </p:extLst>
          </p:nvPr>
        </p:nvGraphicFramePr>
        <p:xfrm>
          <a:off x="562535" y="1206708"/>
          <a:ext cx="11066929" cy="5122655"/>
        </p:xfrm>
        <a:graphic>
          <a:graphicData uri="http://schemas.openxmlformats.org/drawingml/2006/table">
            <a:tbl>
              <a:tblPr firstRow="1" bandRow="1">
                <a:tableStyleId>{17292A2E-F333-43FB-9621-5CBBE7FDCDCB}</a:tableStyleId>
              </a:tblPr>
              <a:tblGrid>
                <a:gridCol w="608080">
                  <a:extLst>
                    <a:ext uri="{9D8B030D-6E8A-4147-A177-3AD203B41FA5}">
                      <a16:colId xmlns:a16="http://schemas.microsoft.com/office/drawing/2014/main" val="166576671"/>
                    </a:ext>
                  </a:extLst>
                </a:gridCol>
                <a:gridCol w="2148567">
                  <a:extLst>
                    <a:ext uri="{9D8B030D-6E8A-4147-A177-3AD203B41FA5}">
                      <a16:colId xmlns:a16="http://schemas.microsoft.com/office/drawing/2014/main" val="946789180"/>
                    </a:ext>
                  </a:extLst>
                </a:gridCol>
                <a:gridCol w="1414663">
                  <a:extLst>
                    <a:ext uri="{9D8B030D-6E8A-4147-A177-3AD203B41FA5}">
                      <a16:colId xmlns:a16="http://schemas.microsoft.com/office/drawing/2014/main" val="3483638722"/>
                    </a:ext>
                  </a:extLst>
                </a:gridCol>
                <a:gridCol w="1670798">
                  <a:extLst>
                    <a:ext uri="{9D8B030D-6E8A-4147-A177-3AD203B41FA5}">
                      <a16:colId xmlns:a16="http://schemas.microsoft.com/office/drawing/2014/main" val="1190061112"/>
                    </a:ext>
                  </a:extLst>
                </a:gridCol>
                <a:gridCol w="1886750">
                  <a:extLst>
                    <a:ext uri="{9D8B030D-6E8A-4147-A177-3AD203B41FA5}">
                      <a16:colId xmlns:a16="http://schemas.microsoft.com/office/drawing/2014/main" val="3469305604"/>
                    </a:ext>
                  </a:extLst>
                </a:gridCol>
                <a:gridCol w="1545771">
                  <a:extLst>
                    <a:ext uri="{9D8B030D-6E8A-4147-A177-3AD203B41FA5}">
                      <a16:colId xmlns:a16="http://schemas.microsoft.com/office/drawing/2014/main" val="3853106642"/>
                    </a:ext>
                  </a:extLst>
                </a:gridCol>
                <a:gridCol w="1792300">
                  <a:extLst>
                    <a:ext uri="{9D8B030D-6E8A-4147-A177-3AD203B41FA5}">
                      <a16:colId xmlns:a16="http://schemas.microsoft.com/office/drawing/2014/main" val="1601472594"/>
                    </a:ext>
                  </a:extLst>
                </a:gridCol>
              </a:tblGrid>
              <a:tr h="611615">
                <a:tc>
                  <a:txBody>
                    <a:bodyPr/>
                    <a:lstStyle/>
                    <a:p>
                      <a:pPr algn="ctr"/>
                      <a:r>
                        <a:rPr lang="en-US" sz="1600" dirty="0">
                          <a:solidFill>
                            <a:schemeClr val="tx1"/>
                          </a:solidFill>
                          <a:latin typeface="Times New Roman" panose="02020603050405020304" pitchFamily="18" charset="0"/>
                          <a:cs typeface="Times New Roman" panose="02020603050405020304" pitchFamily="18" charset="0"/>
                        </a:rPr>
                        <a:t>No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solidFill>
                            <a:schemeClr val="tx1"/>
                          </a:solidFill>
                          <a:latin typeface="Times New Roman" panose="02020603050405020304" pitchFamily="18" charset="0"/>
                          <a:cs typeface="Times New Roman" panose="02020603050405020304" pitchFamily="18" charset="0"/>
                        </a:rPr>
                        <a:t>Title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solidFill>
                            <a:schemeClr val="tx1"/>
                          </a:solidFill>
                          <a:latin typeface="Times New Roman" panose="02020603050405020304" pitchFamily="18" charset="0"/>
                          <a:cs typeface="Times New Roman" panose="02020603050405020304" pitchFamily="18" charset="0"/>
                        </a:rPr>
                        <a:t>Author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solidFill>
                            <a:schemeClr val="tx1"/>
                          </a:solidFill>
                          <a:latin typeface="Times New Roman" panose="02020603050405020304" pitchFamily="18" charset="0"/>
                          <a:cs typeface="Times New Roman" panose="02020603050405020304" pitchFamily="18" charset="0"/>
                        </a:rPr>
                        <a:t>Journal Name &amp; Year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solidFill>
                            <a:schemeClr val="tx1"/>
                          </a:solidFill>
                          <a:latin typeface="Times New Roman" panose="02020603050405020304" pitchFamily="18" charset="0"/>
                          <a:cs typeface="Times New Roman" panose="02020603050405020304" pitchFamily="18" charset="0"/>
                        </a:rPr>
                        <a:t>Methodology Adapted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solidFill>
                            <a:schemeClr val="tx1"/>
                          </a:solidFill>
                          <a:latin typeface="Times New Roman" panose="02020603050405020304" pitchFamily="18" charset="0"/>
                          <a:cs typeface="Times New Roman" panose="02020603050405020304" pitchFamily="18" charset="0"/>
                        </a:rPr>
                        <a:t>Key Findings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solidFill>
                            <a:schemeClr val="tx1"/>
                          </a:solidFill>
                          <a:latin typeface="Times New Roman" panose="02020603050405020304" pitchFamily="18" charset="0"/>
                          <a:cs typeface="Times New Roman" panose="02020603050405020304" pitchFamily="18" charset="0"/>
                        </a:rPr>
                        <a:t>Gaps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37051210"/>
                  </a:ext>
                </a:extLst>
              </a:tr>
              <a:tr h="485327">
                <a:tc>
                  <a:txBody>
                    <a:bodyPr/>
                    <a:lstStyle/>
                    <a:p>
                      <a:pPr algn="l"/>
                      <a:r>
                        <a:rPr lang="en-US" sz="1400" dirty="0">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latin typeface="Times New Roman" panose="02020603050405020304" pitchFamily="18" charset="0"/>
                          <a:cs typeface="Times New Roman" panose="02020603050405020304" pitchFamily="18" charset="0"/>
                        </a:rPr>
                        <a:t>Ensemble Learning for Accurate Prediction of Heart Sounds.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IN" sz="1400" dirty="0">
                          <a:latin typeface="Times New Roman" panose="02020603050405020304" pitchFamily="18" charset="0"/>
                          <a:cs typeface="Times New Roman" panose="02020603050405020304" pitchFamily="18" charset="0"/>
                        </a:rPr>
                        <a:t>Ashinikumar Singh et al.</a:t>
                      </a:r>
                      <a:endParaRPr lang="en-US" sz="14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400" dirty="0">
                          <a:latin typeface="Times New Roman" panose="02020603050405020304" pitchFamily="18" charset="0"/>
                          <a:cs typeface="Times New Roman" panose="02020603050405020304" pitchFamily="18" charset="0"/>
                        </a:rPr>
                        <a:t>Turkish Journal of Electrical Engineering, 2024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400" dirty="0">
                          <a:latin typeface="Times New Roman" panose="02020603050405020304" pitchFamily="18" charset="0"/>
                          <a:cs typeface="Times New Roman" panose="02020603050405020304" pitchFamily="18" charset="0"/>
                        </a:rPr>
                        <a:t>Ensemble learning with CNNs on Gammatonegram images.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400" dirty="0">
                          <a:latin typeface="Times New Roman" panose="02020603050405020304" pitchFamily="18" charset="0"/>
                          <a:cs typeface="Times New Roman" panose="02020603050405020304" pitchFamily="18" charset="0"/>
                        </a:rPr>
                        <a:t>Achieved 99.51% accuracy on PhysioNet 2016 dataset.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IN" sz="1400" dirty="0">
                          <a:latin typeface="Times New Roman" panose="02020603050405020304" pitchFamily="18" charset="0"/>
                          <a:cs typeface="Times New Roman" panose="02020603050405020304" pitchFamily="18" charset="0"/>
                        </a:rPr>
                        <a:t>Limited real-time implementation exploration.</a:t>
                      </a:r>
                      <a:endParaRPr lang="en-US" sz="14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2925414"/>
                  </a:ext>
                </a:extLst>
              </a:tr>
              <a:tr h="791571">
                <a:tc>
                  <a:txBody>
                    <a:bodyPr/>
                    <a:lstStyle/>
                    <a:p>
                      <a:pPr algn="l"/>
                      <a:r>
                        <a:rPr lang="en-US" sz="1400" dirty="0">
                          <a:latin typeface="Times New Roman" panose="02020603050405020304" pitchFamily="18" charset="0"/>
                          <a:cs typeface="Times New Roman" panose="02020603050405020304" pitchFamily="18"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400" dirty="0">
                          <a:latin typeface="Times New Roman" panose="02020603050405020304" pitchFamily="18" charset="0"/>
                          <a:cs typeface="Times New Roman" panose="02020603050405020304" pitchFamily="18" charset="0"/>
                        </a:rPr>
                        <a:t>Heart Sound Classification Using Gammatonegram and SVM.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IN" sz="1400" dirty="0">
                          <a:latin typeface="Times New Roman" panose="02020603050405020304" pitchFamily="18" charset="0"/>
                          <a:cs typeface="Times New Roman" panose="02020603050405020304" pitchFamily="18" charset="0"/>
                        </a:rPr>
                        <a:t>Taneja et al.</a:t>
                      </a:r>
                      <a:endParaRPr lang="en-US" sz="14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400" dirty="0">
                          <a:latin typeface="Times New Roman" panose="02020603050405020304" pitchFamily="18" charset="0"/>
                          <a:cs typeface="Times New Roman" panose="02020603050405020304" pitchFamily="18" charset="0"/>
                        </a:rPr>
                        <a:t>Multimedia Tools and Applications, 2024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400" dirty="0">
                          <a:latin typeface="Times New Roman" panose="02020603050405020304" pitchFamily="18" charset="0"/>
                          <a:cs typeface="Times New Roman" panose="02020603050405020304" pitchFamily="18" charset="0"/>
                        </a:rPr>
                        <a:t>Texture-based feature extraction with SVM classification.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400" dirty="0">
                          <a:latin typeface="Times New Roman" panose="02020603050405020304" pitchFamily="18" charset="0"/>
                          <a:cs typeface="Times New Roman" panose="02020603050405020304" pitchFamily="18" charset="0"/>
                        </a:rPr>
                        <a:t>94% accuracy with high precision and F1 scores.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latin typeface="Times New Roman" panose="02020603050405020304" pitchFamily="18" charset="0"/>
                          <a:cs typeface="Times New Roman" panose="02020603050405020304" pitchFamily="18" charset="0"/>
                        </a:rPr>
                        <a:t>Dataset size and noise handling limitations.</a:t>
                      </a:r>
                    </a:p>
                    <a:p>
                      <a:pPr algn="l"/>
                      <a:endParaRPr lang="en-US" sz="14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88357853"/>
                  </a:ext>
                </a:extLst>
              </a:tr>
              <a:tr h="771638">
                <a:tc>
                  <a:txBody>
                    <a:bodyPr/>
                    <a:lstStyle/>
                    <a:p>
                      <a:pPr algn="l"/>
                      <a:r>
                        <a:rPr lang="en-US" sz="1400" dirty="0">
                          <a:latin typeface="Times New Roman" panose="02020603050405020304" pitchFamily="18" charset="0"/>
                          <a:cs typeface="Times New Roman" panose="02020603050405020304" pitchFamily="18"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400" dirty="0">
                          <a:latin typeface="Times New Roman" panose="02020603050405020304" pitchFamily="18" charset="0"/>
                          <a:cs typeface="Times New Roman" panose="02020603050405020304" pitchFamily="18" charset="0"/>
                        </a:rPr>
                        <a:t>Transfer Learning-Based Heart Valve Disease Classification.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IN" sz="1400" dirty="0">
                          <a:latin typeface="Times New Roman" panose="02020603050405020304" pitchFamily="18" charset="0"/>
                          <a:cs typeface="Times New Roman" panose="02020603050405020304" pitchFamily="18" charset="0"/>
                        </a:rPr>
                        <a:t>Maity et al.</a:t>
                      </a:r>
                      <a:endParaRPr lang="en-US" sz="14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400" dirty="0">
                          <a:latin typeface="Times New Roman" panose="02020603050405020304" pitchFamily="18" charset="0"/>
                          <a:cs typeface="Times New Roman" panose="02020603050405020304" pitchFamily="18" charset="0"/>
                        </a:rPr>
                        <a:t>Biomedical Signal Processing and Control, 2023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400" dirty="0">
                          <a:latin typeface="Times New Roman" panose="02020603050405020304" pitchFamily="18" charset="0"/>
                          <a:cs typeface="Times New Roman" panose="02020603050405020304" pitchFamily="18" charset="0"/>
                        </a:rPr>
                        <a:t>Transfer learning with YAMNet and spectrogram representations.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IN" sz="1400" dirty="0">
                          <a:latin typeface="Times New Roman" panose="02020603050405020304" pitchFamily="18" charset="0"/>
                          <a:cs typeface="Times New Roman" panose="02020603050405020304" pitchFamily="18" charset="0"/>
                        </a:rPr>
                        <a:t>92.23% accuracy (PhysioNet); 99.83% (HVD dataset).</a:t>
                      </a:r>
                      <a:endParaRPr lang="en-US" sz="14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400" dirty="0">
                          <a:latin typeface="Times New Roman" panose="02020603050405020304" pitchFamily="18" charset="0"/>
                          <a:cs typeface="Times New Roman" panose="02020603050405020304" pitchFamily="18" charset="0"/>
                        </a:rPr>
                        <a:t>High computational needs and lightweight model limitations.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436231"/>
                  </a:ext>
                </a:extLst>
              </a:tr>
              <a:tr h="319257">
                <a:tc>
                  <a:txBody>
                    <a:bodyPr/>
                    <a:lstStyle/>
                    <a:p>
                      <a:pPr algn="l"/>
                      <a:r>
                        <a:rPr lang="en-US" sz="1400" dirty="0">
                          <a:latin typeface="Times New Roman" panose="02020603050405020304" pitchFamily="18" charset="0"/>
                          <a:cs typeface="Times New Roman" panose="02020603050405020304" pitchFamily="18" charset="0"/>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400" dirty="0">
                          <a:latin typeface="Times New Roman" panose="02020603050405020304" pitchFamily="18" charset="0"/>
                          <a:cs typeface="Times New Roman" panose="02020603050405020304" pitchFamily="18" charset="0"/>
                        </a:rPr>
                        <a:t>CatBoost Model for Diastolic Dysfunction Detection.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IN" sz="1400" dirty="0">
                          <a:latin typeface="Times New Roman" panose="02020603050405020304" pitchFamily="18" charset="0"/>
                          <a:cs typeface="Times New Roman" panose="02020603050405020304" pitchFamily="18" charset="0"/>
                        </a:rPr>
                        <a:t>Zheng et al.</a:t>
                      </a:r>
                      <a:endParaRPr lang="en-US" sz="14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400" dirty="0">
                          <a:latin typeface="Times New Roman" panose="02020603050405020304" pitchFamily="18" charset="0"/>
                          <a:cs typeface="Times New Roman" panose="02020603050405020304" pitchFamily="18" charset="0"/>
                        </a:rPr>
                        <a:t>Computers in Biology and Medicine, 2023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400" dirty="0">
                          <a:latin typeface="Times New Roman" panose="02020603050405020304" pitchFamily="18" charset="0"/>
                          <a:cs typeface="Times New Roman" panose="02020603050405020304" pitchFamily="18" charset="0"/>
                        </a:rPr>
                        <a:t>Gammatonegram with pre-trained CNNs and CatBoost.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400" dirty="0">
                          <a:latin typeface="Times New Roman" panose="02020603050405020304" pitchFamily="18" charset="0"/>
                          <a:cs typeface="Times New Roman" panose="02020603050405020304" pitchFamily="18" charset="0"/>
                        </a:rPr>
                        <a:t>91.1% AUC, 88.2% accuracy for LVDD detection.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latin typeface="Times New Roman" panose="02020603050405020304" pitchFamily="18" charset="0"/>
                          <a:cs typeface="Times New Roman" panose="02020603050405020304" pitchFamily="18" charset="0"/>
                        </a:rPr>
                        <a:t>Computational intensity and limited generalization.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55402542"/>
                  </a:ext>
                </a:extLst>
              </a:tr>
              <a:tr h="645063">
                <a:tc>
                  <a:txBody>
                    <a:bodyPr/>
                    <a:lstStyle/>
                    <a:p>
                      <a:pPr algn="l"/>
                      <a:r>
                        <a:rPr lang="en-US" sz="1400" dirty="0">
                          <a:latin typeface="Times New Roman" panose="02020603050405020304" pitchFamily="18" charset="0"/>
                          <a:cs typeface="Times New Roman" panose="02020603050405020304" pitchFamily="18" charset="0"/>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400" dirty="0">
                          <a:latin typeface="Times New Roman" panose="02020603050405020304" pitchFamily="18" charset="0"/>
                          <a:cs typeface="Times New Roman" panose="02020603050405020304" pitchFamily="18" charset="0"/>
                        </a:rPr>
                        <a:t>Phonocardiogram Classification with Wavelet Scattering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IN" sz="1400" dirty="0">
                          <a:latin typeface="Times New Roman" panose="02020603050405020304" pitchFamily="18" charset="0"/>
                          <a:cs typeface="Times New Roman" panose="02020603050405020304" pitchFamily="18" charset="0"/>
                        </a:rPr>
                        <a:t>Ismael et al.</a:t>
                      </a:r>
                      <a:endParaRPr lang="en-US" sz="14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latin typeface="Times New Roman" panose="02020603050405020304" pitchFamily="18" charset="0"/>
                          <a:cs typeface="Times New Roman" panose="02020603050405020304" pitchFamily="18" charset="0"/>
                        </a:rPr>
                        <a:t>Biomedical Signal Processing and Control, 2024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400" dirty="0">
                          <a:latin typeface="Times New Roman" panose="02020603050405020304" pitchFamily="18" charset="0"/>
                          <a:cs typeface="Times New Roman" panose="02020603050405020304" pitchFamily="18" charset="0"/>
                        </a:rPr>
                        <a:t>Wavelet transform and KNN classification.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IN" sz="1400" dirty="0">
                          <a:latin typeface="Times New Roman" panose="02020603050405020304" pitchFamily="18" charset="0"/>
                          <a:cs typeface="Times New Roman" panose="02020603050405020304" pitchFamily="18" charset="0"/>
                        </a:rPr>
                        <a:t>Achieved 99.5% accuracy.</a:t>
                      </a:r>
                      <a:endParaRPr lang="en-US" sz="14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400" dirty="0">
                          <a:latin typeface="Times New Roman" panose="02020603050405020304" pitchFamily="18" charset="0"/>
                          <a:cs typeface="Times New Roman" panose="02020603050405020304" pitchFamily="18" charset="0"/>
                        </a:rPr>
                        <a:t>Lack of deep learning framework integration.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6717236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45DB3B1-7702-A34D-B15A-E964B95D6FB5}"/>
              </a:ext>
            </a:extLst>
          </p:cNvPr>
          <p:cNvSpPr>
            <a:spLocks noGrp="1"/>
          </p:cNvSpPr>
          <p:nvPr>
            <p:ph type="title"/>
          </p:nvPr>
        </p:nvSpPr>
        <p:spPr>
          <a:xfrm>
            <a:off x="1180618" y="365125"/>
            <a:ext cx="10173182" cy="1128009"/>
          </a:xfrm>
        </p:spPr>
        <p:txBody>
          <a:bodyPr/>
          <a:lstStyle/>
          <a:p>
            <a:pPr algn="ctr"/>
            <a:r>
              <a:rPr lang="en-US" b="1" dirty="0">
                <a:latin typeface="Times New Roman" panose="02020603050405020304" pitchFamily="18" charset="0"/>
                <a:cs typeface="Times New Roman" panose="02020603050405020304" pitchFamily="18" charset="0"/>
              </a:rPr>
              <a:t>RESEARCH GAPS</a:t>
            </a:r>
          </a:p>
        </p:txBody>
      </p:sp>
      <p:sp>
        <p:nvSpPr>
          <p:cNvPr id="9" name="Content Placeholder 8">
            <a:extLst>
              <a:ext uri="{FF2B5EF4-FFF2-40B4-BE49-F238E27FC236}">
                <a16:creationId xmlns:a16="http://schemas.microsoft.com/office/drawing/2014/main" id="{0BAA4F36-AB00-F2C4-B47F-6381355DE604}"/>
              </a:ext>
            </a:extLst>
          </p:cNvPr>
          <p:cNvSpPr>
            <a:spLocks noGrp="1"/>
          </p:cNvSpPr>
          <p:nvPr>
            <p:ph idx="1"/>
          </p:nvPr>
        </p:nvSpPr>
        <p:spPr>
          <a:xfrm>
            <a:off x="838200" y="1395319"/>
            <a:ext cx="10515600" cy="4351338"/>
          </a:xfrm>
        </p:spPr>
        <p:txBody>
          <a:bodyPr>
            <a:normAutofit/>
          </a:bodyPr>
          <a:lstStyle/>
          <a:p>
            <a:pPr algn="just">
              <a:lnSpc>
                <a:spcPct val="150000"/>
              </a:lnSpc>
            </a:pPr>
            <a:r>
              <a:rPr lang="en-US" sz="2400" dirty="0">
                <a:latin typeface="Times New Roman" panose="02020603050405020304" pitchFamily="18" charset="0"/>
                <a:cs typeface="Times New Roman" panose="02020603050405020304" pitchFamily="18" charset="0"/>
              </a:rPr>
              <a:t>Lack of studies integrating CNNs with Gammatonegram representations for abnormality detection.</a:t>
            </a:r>
          </a:p>
          <a:p>
            <a:pPr algn="just">
              <a:lnSpc>
                <a:spcPct val="150000"/>
              </a:lnSpc>
            </a:pPr>
            <a:r>
              <a:rPr lang="en-US" sz="2400" dirty="0">
                <a:latin typeface="Times New Roman" panose="02020603050405020304" pitchFamily="18" charset="0"/>
                <a:cs typeface="Times New Roman" panose="02020603050405020304" pitchFamily="18" charset="0"/>
              </a:rPr>
              <a:t>Challenges in addressing noise and variability in real-world PCG datasets.</a:t>
            </a:r>
          </a:p>
          <a:p>
            <a:pPr algn="just">
              <a:lnSpc>
                <a:spcPct val="150000"/>
              </a:lnSpc>
            </a:pPr>
            <a:r>
              <a:rPr lang="en-US" sz="2400" dirty="0">
                <a:latin typeface="Times New Roman" panose="02020603050405020304" pitchFamily="18" charset="0"/>
                <a:cs typeface="Times New Roman" panose="02020603050405020304" pitchFamily="18" charset="0"/>
              </a:rPr>
              <a:t>Limited scalability of existing methods for large datasets.</a:t>
            </a:r>
          </a:p>
          <a:p>
            <a:pPr algn="just">
              <a:lnSpc>
                <a:spcPct val="150000"/>
              </a:lnSpc>
            </a:pPr>
            <a:r>
              <a:rPr lang="en-US" sz="2400" dirty="0">
                <a:latin typeface="Times New Roman" panose="02020603050405020304" pitchFamily="18" charset="0"/>
                <a:cs typeface="Times New Roman" panose="02020603050405020304" pitchFamily="18" charset="0"/>
              </a:rPr>
              <a:t>Need for robust models capable of real-time applications.</a:t>
            </a:r>
          </a:p>
        </p:txBody>
      </p:sp>
      <p:sp>
        <p:nvSpPr>
          <p:cNvPr id="5" name="Date Placeholder 4">
            <a:extLst>
              <a:ext uri="{FF2B5EF4-FFF2-40B4-BE49-F238E27FC236}">
                <a16:creationId xmlns:a16="http://schemas.microsoft.com/office/drawing/2014/main" id="{BD5C2420-26C9-65B4-41BA-D5CA69721C05}"/>
              </a:ext>
            </a:extLst>
          </p:cNvPr>
          <p:cNvSpPr>
            <a:spLocks noGrp="1"/>
          </p:cNvSpPr>
          <p:nvPr>
            <p:ph type="dt" sz="half" idx="10"/>
          </p:nvPr>
        </p:nvSpPr>
        <p:spPr/>
        <p:txBody>
          <a:bodyPr/>
          <a:lstStyle/>
          <a:p>
            <a:fld id="{8861BA7F-A371-40B4-833D-5B10E62AD0F8}" type="datetime1">
              <a:rPr lang="en-IN" smtClean="0">
                <a:latin typeface="Times New Roman" panose="02020603050405020304" pitchFamily="18" charset="0"/>
                <a:cs typeface="Times New Roman" panose="02020603050405020304" pitchFamily="18" charset="0"/>
              </a:rPr>
              <a:t>19-03-2025</a:t>
            </a:fld>
            <a:endParaRPr lang="en-US">
              <a:latin typeface="Times New Roman" panose="02020603050405020304" pitchFamily="18" charset="0"/>
              <a:cs typeface="Times New Roman" panose="02020603050405020304" pitchFamily="18" charset="0"/>
            </a:endParaRPr>
          </a:p>
        </p:txBody>
      </p:sp>
      <p:sp>
        <p:nvSpPr>
          <p:cNvPr id="6" name="Footer Placeholder 5">
            <a:extLst>
              <a:ext uri="{FF2B5EF4-FFF2-40B4-BE49-F238E27FC236}">
                <a16:creationId xmlns:a16="http://schemas.microsoft.com/office/drawing/2014/main" id="{AE9B4454-96E6-70D8-1440-2142487397DF}"/>
              </a:ext>
            </a:extLst>
          </p:cNvPr>
          <p:cNvSpPr>
            <a:spLocks noGrp="1"/>
          </p:cNvSpPr>
          <p:nvPr>
            <p:ph type="ftr" sz="quarter" idx="11"/>
          </p:nvPr>
        </p:nvSpPr>
        <p:spPr/>
        <p:txBody>
          <a:bodyPr/>
          <a:lstStyle/>
          <a:p>
            <a:r>
              <a:rPr lang="en-US">
                <a:latin typeface="Times New Roman" panose="02020603050405020304" pitchFamily="18" charset="0"/>
                <a:cs typeface="Times New Roman" panose="02020603050405020304" pitchFamily="18" charset="0"/>
              </a:rPr>
              <a:t>Review No.         Batch No.           Department of CSE</a:t>
            </a:r>
          </a:p>
        </p:txBody>
      </p:sp>
      <p:sp>
        <p:nvSpPr>
          <p:cNvPr id="7" name="Slide Number Placeholder 6">
            <a:extLst>
              <a:ext uri="{FF2B5EF4-FFF2-40B4-BE49-F238E27FC236}">
                <a16:creationId xmlns:a16="http://schemas.microsoft.com/office/drawing/2014/main" id="{5F827BAA-7E22-F268-D9DC-5E17D9155237}"/>
              </a:ext>
            </a:extLst>
          </p:cNvPr>
          <p:cNvSpPr>
            <a:spLocks noGrp="1"/>
          </p:cNvSpPr>
          <p:nvPr>
            <p:ph type="sldNum" sz="quarter" idx="12"/>
          </p:nvPr>
        </p:nvSpPr>
        <p:spPr/>
        <p:txBody>
          <a:bodyPr/>
          <a:lstStyle/>
          <a:p>
            <a:fld id="{B961B71F-4B40-8942-BB88-E0F5C0B46E10}" type="slidenum">
              <a:rPr lang="en-US" smtClean="0">
                <a:latin typeface="Times New Roman" panose="02020603050405020304" pitchFamily="18" charset="0"/>
                <a:cs typeface="Times New Roman" panose="02020603050405020304" pitchFamily="18" charset="0"/>
              </a:rPr>
              <a:t>6</a:t>
            </a:fld>
            <a:endParaRPr lang="en-US">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131685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45DB3B1-7702-A34D-B15A-E964B95D6FB5}"/>
              </a:ext>
            </a:extLst>
          </p:cNvPr>
          <p:cNvSpPr>
            <a:spLocks noGrp="1"/>
          </p:cNvSpPr>
          <p:nvPr>
            <p:ph type="title"/>
          </p:nvPr>
        </p:nvSpPr>
        <p:spPr>
          <a:xfrm>
            <a:off x="1180618" y="365125"/>
            <a:ext cx="10173182" cy="1128009"/>
          </a:xfrm>
        </p:spPr>
        <p:txBody>
          <a:bodyPr/>
          <a:lstStyle/>
          <a:p>
            <a:pPr algn="ctr"/>
            <a:r>
              <a:rPr lang="en-US" b="1" dirty="0">
                <a:latin typeface="Times New Roman" panose="02020603050405020304" pitchFamily="18" charset="0"/>
                <a:cs typeface="Times New Roman" panose="02020603050405020304" pitchFamily="18" charset="0"/>
              </a:rPr>
              <a:t>PROBLEM STATEMENT</a:t>
            </a:r>
          </a:p>
        </p:txBody>
      </p:sp>
      <p:sp>
        <p:nvSpPr>
          <p:cNvPr id="9" name="Content Placeholder 8">
            <a:extLst>
              <a:ext uri="{FF2B5EF4-FFF2-40B4-BE49-F238E27FC236}">
                <a16:creationId xmlns:a16="http://schemas.microsoft.com/office/drawing/2014/main" id="{0BAA4F36-AB00-F2C4-B47F-6381355DE604}"/>
              </a:ext>
            </a:extLst>
          </p:cNvPr>
          <p:cNvSpPr>
            <a:spLocks noGrp="1"/>
          </p:cNvSpPr>
          <p:nvPr>
            <p:ph idx="1"/>
          </p:nvPr>
        </p:nvSpPr>
        <p:spPr>
          <a:xfrm>
            <a:off x="909918" y="1386355"/>
            <a:ext cx="10515600" cy="4351338"/>
          </a:xfrm>
        </p:spPr>
        <p:txBody>
          <a:bodyPr>
            <a:normAutofit/>
          </a:bodyPr>
          <a:lstStyle/>
          <a:p>
            <a:pPr algn="just">
              <a:lnSpc>
                <a:spcPct val="150000"/>
              </a:lnSpc>
            </a:pPr>
            <a:r>
              <a:rPr lang="en-US" sz="2400" dirty="0">
                <a:latin typeface="Times New Roman" panose="02020603050405020304" pitchFamily="18" charset="0"/>
                <a:cs typeface="Times New Roman" panose="02020603050405020304" pitchFamily="18" charset="0"/>
              </a:rPr>
              <a:t>Traditional methods for diagnosing heart abnormalities are invasive, costly, and inaccessible in resource-limited settings. Manual interpretations are prone to errors, creating a need for a reliable, non-invasive, and affordable diagnostic tool.</a:t>
            </a:r>
          </a:p>
          <a:p>
            <a:pPr algn="just">
              <a:lnSpc>
                <a:spcPct val="150000"/>
              </a:lnSpc>
            </a:pPr>
            <a:r>
              <a:rPr lang="en-US" sz="2400" dirty="0">
                <a:latin typeface="Times New Roman" panose="02020603050405020304" pitchFamily="18" charset="0"/>
                <a:cs typeface="Times New Roman" panose="02020603050405020304" pitchFamily="18" charset="0"/>
              </a:rPr>
              <a:t>This research develops a CNN-based method using Gammatonegram images of PCG signals to provide an accurate, scalable, and accessible solution for early heart disease detection, especially in underserved regions.</a:t>
            </a:r>
          </a:p>
        </p:txBody>
      </p:sp>
      <p:sp>
        <p:nvSpPr>
          <p:cNvPr id="5" name="Date Placeholder 4">
            <a:extLst>
              <a:ext uri="{FF2B5EF4-FFF2-40B4-BE49-F238E27FC236}">
                <a16:creationId xmlns:a16="http://schemas.microsoft.com/office/drawing/2014/main" id="{BD5C2420-26C9-65B4-41BA-D5CA69721C05}"/>
              </a:ext>
            </a:extLst>
          </p:cNvPr>
          <p:cNvSpPr>
            <a:spLocks noGrp="1"/>
          </p:cNvSpPr>
          <p:nvPr>
            <p:ph type="dt" sz="half" idx="10"/>
          </p:nvPr>
        </p:nvSpPr>
        <p:spPr/>
        <p:txBody>
          <a:bodyPr/>
          <a:lstStyle/>
          <a:p>
            <a:fld id="{CFBDFE2C-0A16-4F5C-A88F-D69DAFFEC2DA}" type="datetime1">
              <a:rPr lang="en-IN" smtClean="0">
                <a:latin typeface="Times New Roman" panose="02020603050405020304" pitchFamily="18" charset="0"/>
                <a:cs typeface="Times New Roman" panose="02020603050405020304" pitchFamily="18" charset="0"/>
              </a:rPr>
              <a:t>19-03-2025</a:t>
            </a:fld>
            <a:endParaRPr lang="en-US">
              <a:latin typeface="Times New Roman" panose="02020603050405020304" pitchFamily="18" charset="0"/>
              <a:cs typeface="Times New Roman" panose="02020603050405020304" pitchFamily="18" charset="0"/>
            </a:endParaRPr>
          </a:p>
        </p:txBody>
      </p:sp>
      <p:sp>
        <p:nvSpPr>
          <p:cNvPr id="6" name="Footer Placeholder 5">
            <a:extLst>
              <a:ext uri="{FF2B5EF4-FFF2-40B4-BE49-F238E27FC236}">
                <a16:creationId xmlns:a16="http://schemas.microsoft.com/office/drawing/2014/main" id="{AE9B4454-96E6-70D8-1440-2142487397DF}"/>
              </a:ext>
            </a:extLst>
          </p:cNvPr>
          <p:cNvSpPr>
            <a:spLocks noGrp="1"/>
          </p:cNvSpPr>
          <p:nvPr>
            <p:ph type="ftr" sz="quarter" idx="11"/>
          </p:nvPr>
        </p:nvSpPr>
        <p:spPr/>
        <p:txBody>
          <a:bodyPr/>
          <a:lstStyle/>
          <a:p>
            <a:r>
              <a:rPr lang="en-US">
                <a:latin typeface="Times New Roman" panose="02020603050405020304" pitchFamily="18" charset="0"/>
                <a:cs typeface="Times New Roman" panose="02020603050405020304" pitchFamily="18" charset="0"/>
              </a:rPr>
              <a:t>Review No.         Batch No.           Department of CSE</a:t>
            </a:r>
          </a:p>
        </p:txBody>
      </p:sp>
      <p:sp>
        <p:nvSpPr>
          <p:cNvPr id="7" name="Slide Number Placeholder 6">
            <a:extLst>
              <a:ext uri="{FF2B5EF4-FFF2-40B4-BE49-F238E27FC236}">
                <a16:creationId xmlns:a16="http://schemas.microsoft.com/office/drawing/2014/main" id="{5F827BAA-7E22-F268-D9DC-5E17D9155237}"/>
              </a:ext>
            </a:extLst>
          </p:cNvPr>
          <p:cNvSpPr>
            <a:spLocks noGrp="1"/>
          </p:cNvSpPr>
          <p:nvPr>
            <p:ph type="sldNum" sz="quarter" idx="12"/>
          </p:nvPr>
        </p:nvSpPr>
        <p:spPr/>
        <p:txBody>
          <a:bodyPr/>
          <a:lstStyle/>
          <a:p>
            <a:fld id="{B961B71F-4B40-8942-BB88-E0F5C0B46E10}" type="slidenum">
              <a:rPr lang="en-US" smtClean="0">
                <a:latin typeface="Times New Roman" panose="02020603050405020304" pitchFamily="18" charset="0"/>
                <a:cs typeface="Times New Roman" panose="02020603050405020304" pitchFamily="18" charset="0"/>
              </a:rPr>
              <a:t>7</a:t>
            </a:fld>
            <a:endParaRPr lang="en-US">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597380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45DB3B1-7702-A34D-B15A-E964B95D6FB5}"/>
              </a:ext>
            </a:extLst>
          </p:cNvPr>
          <p:cNvSpPr>
            <a:spLocks noGrp="1"/>
          </p:cNvSpPr>
          <p:nvPr>
            <p:ph type="title"/>
          </p:nvPr>
        </p:nvSpPr>
        <p:spPr>
          <a:xfrm>
            <a:off x="1180618" y="365125"/>
            <a:ext cx="10173182" cy="1128009"/>
          </a:xfrm>
        </p:spPr>
        <p:txBody>
          <a:bodyPr/>
          <a:lstStyle/>
          <a:p>
            <a:pPr algn="ctr"/>
            <a:r>
              <a:rPr lang="en-US" b="1" dirty="0">
                <a:latin typeface="Times New Roman" panose="02020603050405020304" pitchFamily="18" charset="0"/>
                <a:cs typeface="Times New Roman" panose="02020603050405020304" pitchFamily="18" charset="0"/>
              </a:rPr>
              <a:t>OBJECTIVES</a:t>
            </a:r>
          </a:p>
        </p:txBody>
      </p:sp>
      <p:sp>
        <p:nvSpPr>
          <p:cNvPr id="9" name="Content Placeholder 8">
            <a:extLst>
              <a:ext uri="{FF2B5EF4-FFF2-40B4-BE49-F238E27FC236}">
                <a16:creationId xmlns:a16="http://schemas.microsoft.com/office/drawing/2014/main" id="{0BAA4F36-AB00-F2C4-B47F-6381355DE604}"/>
              </a:ext>
            </a:extLst>
          </p:cNvPr>
          <p:cNvSpPr>
            <a:spLocks noGrp="1"/>
          </p:cNvSpPr>
          <p:nvPr>
            <p:ph idx="1"/>
          </p:nvPr>
        </p:nvSpPr>
        <p:spPr>
          <a:xfrm>
            <a:off x="838200" y="1493134"/>
            <a:ext cx="10515600" cy="4351338"/>
          </a:xfrm>
        </p:spPr>
        <p:txBody>
          <a:bodyPr>
            <a:normAutofit/>
          </a:bodyPr>
          <a:lstStyle/>
          <a:p>
            <a:pPr algn="just">
              <a:lnSpc>
                <a:spcPct val="150000"/>
              </a:lnSpc>
            </a:pPr>
            <a:r>
              <a:rPr lang="en-US" sz="2400" dirty="0">
                <a:latin typeface="Times New Roman" panose="02020603050405020304" pitchFamily="18" charset="0"/>
                <a:cs typeface="Times New Roman" panose="02020603050405020304" pitchFamily="18" charset="0"/>
              </a:rPr>
              <a:t>To preprocess PCG signals and generate Gammatonegram images.</a:t>
            </a:r>
          </a:p>
          <a:p>
            <a:pPr algn="just">
              <a:lnSpc>
                <a:spcPct val="150000"/>
              </a:lnSpc>
            </a:pPr>
            <a:r>
              <a:rPr lang="en-US" sz="2400" dirty="0">
                <a:latin typeface="Times New Roman" panose="02020603050405020304" pitchFamily="18" charset="0"/>
                <a:cs typeface="Times New Roman" panose="02020603050405020304" pitchFamily="18" charset="0"/>
              </a:rPr>
              <a:t>To design a CNN architecture optimized for PCG classification.</a:t>
            </a:r>
          </a:p>
          <a:p>
            <a:pPr algn="just">
              <a:lnSpc>
                <a:spcPct val="150000"/>
              </a:lnSpc>
            </a:pPr>
            <a:r>
              <a:rPr lang="en-US" sz="2400" dirty="0">
                <a:latin typeface="Times New Roman" panose="02020603050405020304" pitchFamily="18" charset="0"/>
                <a:cs typeface="Times New Roman" panose="02020603050405020304" pitchFamily="18" charset="0"/>
              </a:rPr>
              <a:t>To evaluate the model’s accuracy and robustness under varied conditions.</a:t>
            </a:r>
          </a:p>
          <a:p>
            <a:pPr algn="just">
              <a:lnSpc>
                <a:spcPct val="150000"/>
              </a:lnSpc>
            </a:pPr>
            <a:r>
              <a:rPr lang="en-US" sz="2400" dirty="0">
                <a:latin typeface="Times New Roman" panose="02020603050405020304" pitchFamily="18" charset="0"/>
                <a:cs typeface="Times New Roman" panose="02020603050405020304" pitchFamily="18" charset="0"/>
              </a:rPr>
              <a:t>To validate performance using different optimizers and real-world datasets.</a:t>
            </a:r>
          </a:p>
          <a:p>
            <a:pPr algn="just">
              <a:lnSpc>
                <a:spcPct val="150000"/>
              </a:lnSpc>
            </a:pPr>
            <a:r>
              <a:rPr lang="en-US" sz="2400">
                <a:latin typeface="Times New Roman" panose="02020603050405020304" pitchFamily="18" charset="0"/>
                <a:cs typeface="Times New Roman" panose="02020603050405020304" pitchFamily="18" charset="0"/>
              </a:rPr>
              <a:t>Addressing Data Imbalance</a:t>
            </a:r>
            <a:endParaRPr lang="en-US" sz="2400" dirty="0">
              <a:latin typeface="Times New Roman" panose="02020603050405020304" pitchFamily="18" charset="0"/>
              <a:cs typeface="Times New Roman" panose="02020603050405020304" pitchFamily="18" charset="0"/>
            </a:endParaRPr>
          </a:p>
        </p:txBody>
      </p:sp>
      <p:sp>
        <p:nvSpPr>
          <p:cNvPr id="5" name="Date Placeholder 4">
            <a:extLst>
              <a:ext uri="{FF2B5EF4-FFF2-40B4-BE49-F238E27FC236}">
                <a16:creationId xmlns:a16="http://schemas.microsoft.com/office/drawing/2014/main" id="{BD5C2420-26C9-65B4-41BA-D5CA69721C05}"/>
              </a:ext>
            </a:extLst>
          </p:cNvPr>
          <p:cNvSpPr>
            <a:spLocks noGrp="1"/>
          </p:cNvSpPr>
          <p:nvPr>
            <p:ph type="dt" sz="half" idx="10"/>
          </p:nvPr>
        </p:nvSpPr>
        <p:spPr/>
        <p:txBody>
          <a:bodyPr/>
          <a:lstStyle/>
          <a:p>
            <a:fld id="{9FBFF6F6-CDA1-4F2B-8832-3B2A7420B6B9}" type="datetime1">
              <a:rPr lang="en-IN" smtClean="0">
                <a:latin typeface="Times New Roman" panose="02020603050405020304" pitchFamily="18" charset="0"/>
                <a:cs typeface="Times New Roman" panose="02020603050405020304" pitchFamily="18" charset="0"/>
              </a:rPr>
              <a:t>19-03-2025</a:t>
            </a:fld>
            <a:endParaRPr lang="en-US">
              <a:latin typeface="Times New Roman" panose="02020603050405020304" pitchFamily="18" charset="0"/>
              <a:cs typeface="Times New Roman" panose="02020603050405020304" pitchFamily="18" charset="0"/>
            </a:endParaRPr>
          </a:p>
        </p:txBody>
      </p:sp>
      <p:sp>
        <p:nvSpPr>
          <p:cNvPr id="6" name="Footer Placeholder 5">
            <a:extLst>
              <a:ext uri="{FF2B5EF4-FFF2-40B4-BE49-F238E27FC236}">
                <a16:creationId xmlns:a16="http://schemas.microsoft.com/office/drawing/2014/main" id="{AE9B4454-96E6-70D8-1440-2142487397DF}"/>
              </a:ext>
            </a:extLst>
          </p:cNvPr>
          <p:cNvSpPr>
            <a:spLocks noGrp="1"/>
          </p:cNvSpPr>
          <p:nvPr>
            <p:ph type="ftr" sz="quarter" idx="11"/>
          </p:nvPr>
        </p:nvSpPr>
        <p:spPr/>
        <p:txBody>
          <a:bodyPr/>
          <a:lstStyle/>
          <a:p>
            <a:r>
              <a:rPr lang="en-US">
                <a:latin typeface="Times New Roman" panose="02020603050405020304" pitchFamily="18" charset="0"/>
                <a:cs typeface="Times New Roman" panose="02020603050405020304" pitchFamily="18" charset="0"/>
              </a:rPr>
              <a:t>Review No.         Batch No.           Department of CSE</a:t>
            </a:r>
          </a:p>
        </p:txBody>
      </p:sp>
      <p:sp>
        <p:nvSpPr>
          <p:cNvPr id="7" name="Slide Number Placeholder 6">
            <a:extLst>
              <a:ext uri="{FF2B5EF4-FFF2-40B4-BE49-F238E27FC236}">
                <a16:creationId xmlns:a16="http://schemas.microsoft.com/office/drawing/2014/main" id="{5F827BAA-7E22-F268-D9DC-5E17D9155237}"/>
              </a:ext>
            </a:extLst>
          </p:cNvPr>
          <p:cNvSpPr>
            <a:spLocks noGrp="1"/>
          </p:cNvSpPr>
          <p:nvPr>
            <p:ph type="sldNum" sz="quarter" idx="12"/>
          </p:nvPr>
        </p:nvSpPr>
        <p:spPr/>
        <p:txBody>
          <a:bodyPr/>
          <a:lstStyle/>
          <a:p>
            <a:fld id="{B961B71F-4B40-8942-BB88-E0F5C0B46E10}" type="slidenum">
              <a:rPr lang="en-US" smtClean="0">
                <a:latin typeface="Times New Roman" panose="02020603050405020304" pitchFamily="18" charset="0"/>
                <a:cs typeface="Times New Roman" panose="02020603050405020304" pitchFamily="18" charset="0"/>
              </a:rPr>
              <a:t>8</a:t>
            </a:fld>
            <a:endParaRPr lang="en-US">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21237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45DB3B1-7702-A34D-B15A-E964B95D6FB5}"/>
              </a:ext>
            </a:extLst>
          </p:cNvPr>
          <p:cNvSpPr>
            <a:spLocks noGrp="1"/>
          </p:cNvSpPr>
          <p:nvPr>
            <p:ph type="title"/>
          </p:nvPr>
        </p:nvSpPr>
        <p:spPr>
          <a:xfrm>
            <a:off x="1180618" y="365125"/>
            <a:ext cx="10173182" cy="1128009"/>
          </a:xfrm>
        </p:spPr>
        <p:txBody>
          <a:bodyPr>
            <a:normAutofit fontScale="90000"/>
          </a:bodyPr>
          <a:lstStyle/>
          <a:p>
            <a:pPr algn="ctr"/>
            <a:r>
              <a:rPr lang="en-US" b="1" dirty="0">
                <a:latin typeface="Times New Roman" panose="02020603050405020304" pitchFamily="18" charset="0"/>
                <a:cs typeface="Times New Roman" panose="02020603050405020304" pitchFamily="18" charset="0"/>
              </a:rPr>
              <a:t>BLOCK DIAGRAM / FLOW DIAGRAM</a:t>
            </a:r>
          </a:p>
        </p:txBody>
      </p:sp>
      <p:sp>
        <p:nvSpPr>
          <p:cNvPr id="5" name="Date Placeholder 4">
            <a:extLst>
              <a:ext uri="{FF2B5EF4-FFF2-40B4-BE49-F238E27FC236}">
                <a16:creationId xmlns:a16="http://schemas.microsoft.com/office/drawing/2014/main" id="{BD5C2420-26C9-65B4-41BA-D5CA69721C05}"/>
              </a:ext>
            </a:extLst>
          </p:cNvPr>
          <p:cNvSpPr>
            <a:spLocks noGrp="1"/>
          </p:cNvSpPr>
          <p:nvPr>
            <p:ph type="dt" sz="half" idx="10"/>
          </p:nvPr>
        </p:nvSpPr>
        <p:spPr/>
        <p:txBody>
          <a:bodyPr/>
          <a:lstStyle/>
          <a:p>
            <a:fld id="{D6F4A1E3-5F7A-4AAC-A8C4-6CC6614F961D}" type="datetime1">
              <a:rPr lang="en-IN" smtClean="0">
                <a:latin typeface="Times New Roman" panose="02020603050405020304" pitchFamily="18" charset="0"/>
                <a:cs typeface="Times New Roman" panose="02020603050405020304" pitchFamily="18" charset="0"/>
              </a:rPr>
              <a:t>19-03-2025</a:t>
            </a:fld>
            <a:endParaRPr lang="en-US">
              <a:latin typeface="Times New Roman" panose="02020603050405020304" pitchFamily="18" charset="0"/>
              <a:cs typeface="Times New Roman" panose="02020603050405020304" pitchFamily="18" charset="0"/>
            </a:endParaRPr>
          </a:p>
        </p:txBody>
      </p:sp>
      <p:sp>
        <p:nvSpPr>
          <p:cNvPr id="6" name="Footer Placeholder 5">
            <a:extLst>
              <a:ext uri="{FF2B5EF4-FFF2-40B4-BE49-F238E27FC236}">
                <a16:creationId xmlns:a16="http://schemas.microsoft.com/office/drawing/2014/main" id="{AE9B4454-96E6-70D8-1440-2142487397DF}"/>
              </a:ext>
            </a:extLst>
          </p:cNvPr>
          <p:cNvSpPr>
            <a:spLocks noGrp="1"/>
          </p:cNvSpPr>
          <p:nvPr>
            <p:ph type="ftr" sz="quarter" idx="11"/>
          </p:nvPr>
        </p:nvSpPr>
        <p:spPr/>
        <p:txBody>
          <a:bodyPr/>
          <a:lstStyle/>
          <a:p>
            <a:r>
              <a:rPr lang="en-US">
                <a:latin typeface="Times New Roman" panose="02020603050405020304" pitchFamily="18" charset="0"/>
                <a:cs typeface="Times New Roman" panose="02020603050405020304" pitchFamily="18" charset="0"/>
              </a:rPr>
              <a:t>Review No.         Batch No.           Department of CSE</a:t>
            </a:r>
          </a:p>
        </p:txBody>
      </p:sp>
      <p:sp>
        <p:nvSpPr>
          <p:cNvPr id="7" name="Slide Number Placeholder 6">
            <a:extLst>
              <a:ext uri="{FF2B5EF4-FFF2-40B4-BE49-F238E27FC236}">
                <a16:creationId xmlns:a16="http://schemas.microsoft.com/office/drawing/2014/main" id="{5F827BAA-7E22-F268-D9DC-5E17D9155237}"/>
              </a:ext>
            </a:extLst>
          </p:cNvPr>
          <p:cNvSpPr>
            <a:spLocks noGrp="1"/>
          </p:cNvSpPr>
          <p:nvPr>
            <p:ph type="sldNum" sz="quarter" idx="12"/>
          </p:nvPr>
        </p:nvSpPr>
        <p:spPr/>
        <p:txBody>
          <a:bodyPr/>
          <a:lstStyle/>
          <a:p>
            <a:fld id="{B961B71F-4B40-8942-BB88-E0F5C0B46E10}" type="slidenum">
              <a:rPr lang="en-US" smtClean="0">
                <a:latin typeface="Times New Roman" panose="02020603050405020304" pitchFamily="18" charset="0"/>
                <a:cs typeface="Times New Roman" panose="02020603050405020304" pitchFamily="18" charset="0"/>
              </a:rPr>
              <a:t>9</a:t>
            </a:fld>
            <a:endParaRPr lang="en-US">
              <a:latin typeface="Times New Roman" panose="02020603050405020304" pitchFamily="18" charset="0"/>
              <a:cs typeface="Times New Roman" panose="02020603050405020304" pitchFamily="18" charset="0"/>
            </a:endParaRPr>
          </a:p>
        </p:txBody>
      </p:sp>
      <p:pic>
        <p:nvPicPr>
          <p:cNvPr id="10" name="Content Placeholder 9">
            <a:extLst>
              <a:ext uri="{FF2B5EF4-FFF2-40B4-BE49-F238E27FC236}">
                <a16:creationId xmlns:a16="http://schemas.microsoft.com/office/drawing/2014/main" id="{FE1EDEC4-42F2-4C94-BB0B-16F1DCF009F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78572" y="1493134"/>
            <a:ext cx="8615856" cy="4351338"/>
          </a:xfrm>
        </p:spPr>
      </p:pic>
    </p:spTree>
    <p:extLst>
      <p:ext uri="{BB962C8B-B14F-4D97-AF65-F5344CB8AC3E}">
        <p14:creationId xmlns:p14="http://schemas.microsoft.com/office/powerpoint/2010/main" val="213702907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1766</TotalTime>
  <Words>2587</Words>
  <Application>Microsoft Office PowerPoint</Application>
  <PresentationFormat>Widescreen</PresentationFormat>
  <Paragraphs>277</Paragraphs>
  <Slides>34</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34</vt:i4>
      </vt:variant>
    </vt:vector>
  </HeadingPairs>
  <TitlesOfParts>
    <vt:vector size="40" baseType="lpstr">
      <vt:lpstr>Arial</vt:lpstr>
      <vt:lpstr>Calibri</vt:lpstr>
      <vt:lpstr>Calibri Light</vt:lpstr>
      <vt:lpstr>Times New Roman</vt:lpstr>
      <vt:lpstr>Wingdings</vt:lpstr>
      <vt:lpstr>Office Theme</vt:lpstr>
      <vt:lpstr>PowerPoint Presentation</vt:lpstr>
      <vt:lpstr>OUTLINE</vt:lpstr>
      <vt:lpstr>ABSTRACT</vt:lpstr>
      <vt:lpstr>INTRODUCTION</vt:lpstr>
      <vt:lpstr>LITERATURE SURVEY</vt:lpstr>
      <vt:lpstr>RESEARCH GAPS</vt:lpstr>
      <vt:lpstr>PROBLEM STATEMENT</vt:lpstr>
      <vt:lpstr>OBJECTIVES</vt:lpstr>
      <vt:lpstr>BLOCK DIAGRAM / FLOW DIAGRAM</vt:lpstr>
      <vt:lpstr>METHODOLOGY</vt:lpstr>
      <vt:lpstr>PowerPoint Presentation</vt:lpstr>
      <vt:lpstr>PowerPoint Presentation</vt:lpstr>
      <vt:lpstr>PowerPoint Presentation</vt:lpstr>
      <vt:lpstr>PowerPoint Presentation</vt:lpstr>
      <vt:lpstr>PowerPoint Presentation</vt:lpstr>
      <vt:lpstr>PowerPoint Presentation</vt:lpstr>
      <vt:lpstr>IMPLEMENTATION</vt:lpstr>
      <vt:lpstr>PowerPoint Presentation</vt:lpstr>
      <vt:lpstr>PowerPoint Presentation</vt:lpstr>
      <vt:lpstr>RESULTS &amp; ANALYSIS</vt:lpstr>
      <vt:lpstr>PowerPoint Presentation</vt:lpstr>
      <vt:lpstr>PowerPoint Presentation</vt:lpstr>
      <vt:lpstr>PowerPoint Presentation</vt:lpstr>
      <vt:lpstr>PowerPoint Presentation</vt:lpstr>
      <vt:lpstr>PowerPoint Presentation</vt:lpstr>
      <vt:lpstr>PowerPoint Presentation</vt:lpstr>
      <vt:lpstr>CONCLUSION &amp; FUTURE SCOPE</vt:lpstr>
      <vt:lpstr>REFERENCES</vt:lpstr>
      <vt:lpstr>PowerPoint Presentation</vt:lpstr>
      <vt:lpstr>PowerPoint Presentation</vt:lpstr>
      <vt:lpstr>PowerPoint Presentation</vt:lpstr>
      <vt:lpstr>QUESTIONS &amp; ANSWERS</vt:lpstr>
      <vt:lpstr>ACKNOWLEGEMENTS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INSTRUCTIONS</dc:title>
  <dc:creator>admin</dc:creator>
  <cp:lastModifiedBy>DELL</cp:lastModifiedBy>
  <cp:revision>53</cp:revision>
  <dcterms:created xsi:type="dcterms:W3CDTF">2023-12-22T11:34:02Z</dcterms:created>
  <dcterms:modified xsi:type="dcterms:W3CDTF">2025-03-19T05:18:41Z</dcterms:modified>
</cp:coreProperties>
</file>